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7" r:id="rId2"/>
    <p:sldId id="256" r:id="rId3"/>
    <p:sldId id="258" r:id="rId4"/>
    <p:sldId id="260" r:id="rId5"/>
    <p:sldId id="289" r:id="rId6"/>
    <p:sldId id="288" r:id="rId7"/>
    <p:sldId id="296" r:id="rId8"/>
    <p:sldId id="284" r:id="rId9"/>
    <p:sldId id="262" r:id="rId10"/>
    <p:sldId id="269" r:id="rId11"/>
    <p:sldId id="277" r:id="rId12"/>
    <p:sldId id="293" r:id="rId13"/>
    <p:sldId id="287" r:id="rId14"/>
    <p:sldId id="297" r:id="rId15"/>
    <p:sldId id="278" r:id="rId16"/>
    <p:sldId id="273" r:id="rId17"/>
    <p:sldId id="286" r:id="rId18"/>
    <p:sldId id="290" r:id="rId19"/>
    <p:sldId id="264" r:id="rId20"/>
    <p:sldId id="285" r:id="rId21"/>
    <p:sldId id="292" r:id="rId22"/>
    <p:sldId id="294" r:id="rId23"/>
    <p:sldId id="280" r:id="rId24"/>
    <p:sldId id="299" r:id="rId25"/>
    <p:sldId id="274"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56">
          <p15:clr>
            <a:srgbClr val="A4A3A4"/>
          </p15:clr>
        </p15:guide>
        <p15:guide id="2" pos="47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BB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4"/>
    <p:restoredTop sz="94674"/>
  </p:normalViewPr>
  <p:slideViewPr>
    <p:cSldViewPr snapToGrid="0" snapToObjects="1" showGuides="1">
      <p:cViewPr varScale="1">
        <p:scale>
          <a:sx n="124" d="100"/>
          <a:sy n="124" d="100"/>
        </p:scale>
        <p:origin x="624" y="160"/>
      </p:cViewPr>
      <p:guideLst>
        <p:guide orient="horz" pos="3756"/>
        <p:guide pos="470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B78BC-A57D-E241-AB1C-ED61FB23CA9A}" type="datetimeFigureOut">
              <a:rPr lang="en-US" smtClean="0"/>
              <a:t>3/27/19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81CFB-ACED-8840-8630-1BBA8A6E13F4}" type="slidenum">
              <a:rPr lang="en-US" smtClean="0"/>
              <a:t>‹#›</a:t>
            </a:fld>
            <a:endParaRPr lang="en-US"/>
          </a:p>
        </p:txBody>
      </p:sp>
    </p:spTree>
    <p:extLst>
      <p:ext uri="{BB962C8B-B14F-4D97-AF65-F5344CB8AC3E}">
        <p14:creationId xmlns:p14="http://schemas.microsoft.com/office/powerpoint/2010/main" val="1017929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81CFB-ACED-8840-8630-1BBA8A6E13F4}" type="slidenum">
              <a:rPr lang="en-US" smtClean="0"/>
              <a:t>12</a:t>
            </a:fld>
            <a:endParaRPr lang="en-US"/>
          </a:p>
        </p:txBody>
      </p:sp>
    </p:spTree>
    <p:extLst>
      <p:ext uri="{BB962C8B-B14F-4D97-AF65-F5344CB8AC3E}">
        <p14:creationId xmlns:p14="http://schemas.microsoft.com/office/powerpoint/2010/main" val="934373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81CFB-ACED-8840-8630-1BBA8A6E13F4}" type="slidenum">
              <a:rPr lang="en-US" smtClean="0"/>
              <a:t>16</a:t>
            </a:fld>
            <a:endParaRPr lang="en-US"/>
          </a:p>
        </p:txBody>
      </p:sp>
    </p:spTree>
    <p:extLst>
      <p:ext uri="{BB962C8B-B14F-4D97-AF65-F5344CB8AC3E}">
        <p14:creationId xmlns:p14="http://schemas.microsoft.com/office/powerpoint/2010/main" val="139110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462D5A9-59BD-F349-A261-1C2F84EFD85A}" type="datetimeFigureOut">
              <a:rPr lang="en-US" smtClean="0"/>
              <a:t>3/27/19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60852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3/27/19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5779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62D5A9-59BD-F349-A261-1C2F84EFD85A}" type="datetimeFigureOut">
              <a:rPr lang="en-US" smtClean="0"/>
              <a:t>3/27/19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92432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62D5A9-59BD-F349-A261-1C2F84EFD85A}" type="datetimeFigureOut">
              <a:rPr lang="en-US" smtClean="0"/>
              <a:t>3/27/19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2394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62D5A9-59BD-F349-A261-1C2F84EFD85A}" type="datetimeFigureOut">
              <a:rPr lang="en-US" smtClean="0"/>
              <a:t>3/27/19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42985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62D5A9-59BD-F349-A261-1C2F84EFD85A}" type="datetimeFigureOut">
              <a:rPr lang="en-US" smtClean="0"/>
              <a:t>3/27/19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5361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2D5A9-59BD-F349-A261-1C2F84EFD85A}" type="datetimeFigureOut">
              <a:rPr lang="en-US" smtClean="0"/>
              <a:t>3/27/19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232887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3/27/19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22218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3/27/19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63016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3/27/19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89547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3/27/19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6721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2D5A9-59BD-F349-A261-1C2F84EFD85A}" type="datetimeFigureOut">
              <a:rPr lang="en-US" smtClean="0"/>
              <a:t>3/27/19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B70CE-973D-CC47-988C-27388D38980C}" type="slidenum">
              <a:rPr lang="en-US" smtClean="0"/>
              <a:t>‹#›</a:t>
            </a:fld>
            <a:endParaRPr lang="en-US"/>
          </a:p>
        </p:txBody>
      </p:sp>
    </p:spTree>
    <p:extLst>
      <p:ext uri="{BB962C8B-B14F-4D97-AF65-F5344CB8AC3E}">
        <p14:creationId xmlns:p14="http://schemas.microsoft.com/office/powerpoint/2010/main" val="1971171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1680642"/>
            <a:ext cx="7397688" cy="2677656"/>
          </a:xfrm>
          <a:prstGeom prst="rect">
            <a:avLst/>
          </a:prstGeom>
          <a:noFill/>
        </p:spPr>
        <p:txBody>
          <a:bodyPr wrap="square" rtlCol="0">
            <a:spAutoFit/>
          </a:bodyPr>
          <a:lstStyle/>
          <a:p>
            <a:pPr algn="ctr"/>
            <a:r>
              <a:rPr lang="en-US" sz="4800" dirty="0">
                <a:latin typeface="Garamond"/>
                <a:cs typeface="Garamond"/>
              </a:rPr>
              <a:t>Pacific Cascade MS PTSA</a:t>
            </a:r>
          </a:p>
          <a:p>
            <a:pPr algn="ctr"/>
            <a:r>
              <a:rPr lang="en-US" sz="4800" dirty="0">
                <a:latin typeface="Garamond"/>
                <a:cs typeface="Garamond"/>
              </a:rPr>
              <a:t>Membership Meeting</a:t>
            </a:r>
          </a:p>
          <a:p>
            <a:pPr algn="ctr"/>
            <a:endParaRPr lang="en-US" sz="3600" dirty="0">
              <a:latin typeface="Garamond"/>
              <a:cs typeface="Garamond"/>
            </a:endParaRPr>
          </a:p>
          <a:p>
            <a:pPr algn="ctr"/>
            <a:r>
              <a:rPr lang="en-US" sz="3600" dirty="0">
                <a:latin typeface="Garamond"/>
                <a:cs typeface="Garamond"/>
              </a:rPr>
              <a:t>March 19, 2019</a:t>
            </a:r>
          </a:p>
        </p:txBody>
      </p:sp>
    </p:spTree>
    <p:extLst>
      <p:ext uri="{BB962C8B-B14F-4D97-AF65-F5344CB8AC3E}">
        <p14:creationId xmlns:p14="http://schemas.microsoft.com/office/powerpoint/2010/main" val="150464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Agenda</a:t>
            </a:r>
          </a:p>
        </p:txBody>
      </p:sp>
      <p:sp>
        <p:nvSpPr>
          <p:cNvPr id="8" name="TextBox 7"/>
          <p:cNvSpPr txBox="1"/>
          <p:nvPr/>
        </p:nvSpPr>
        <p:spPr>
          <a:xfrm>
            <a:off x="739774" y="1562100"/>
            <a:ext cx="8261351" cy="4570482"/>
          </a:xfrm>
          <a:prstGeom prst="rect">
            <a:avLst/>
          </a:prstGeom>
          <a:noFill/>
        </p:spPr>
        <p:txBody>
          <a:bodyPr wrap="square" rtlCol="0">
            <a:spAutoFit/>
          </a:bodyPr>
          <a:lstStyle/>
          <a:p>
            <a:pPr marL="571500" indent="-571500">
              <a:spcAft>
                <a:spcPts val="600"/>
              </a:spcAft>
              <a:buFont typeface="Arial"/>
              <a:buChar char="•"/>
            </a:pPr>
            <a:r>
              <a:rPr lang="en-US" sz="3200" dirty="0">
                <a:latin typeface="Garamond"/>
                <a:cs typeface="Garamond"/>
              </a:rPr>
              <a:t>Secretary’s Report</a:t>
            </a:r>
          </a:p>
          <a:p>
            <a:pPr marL="571500" indent="-571500">
              <a:spcAft>
                <a:spcPts val="600"/>
              </a:spcAft>
              <a:buFont typeface="Arial"/>
              <a:buChar char="•"/>
            </a:pPr>
            <a:r>
              <a:rPr lang="en-US" sz="3200" dirty="0">
                <a:latin typeface="Garamond"/>
                <a:cs typeface="Garamond"/>
              </a:rPr>
              <a:t>School Leadership Report</a:t>
            </a:r>
          </a:p>
          <a:p>
            <a:pPr marL="571500" indent="-571500">
              <a:spcAft>
                <a:spcPts val="600"/>
              </a:spcAft>
              <a:buFont typeface="Arial"/>
              <a:buChar char="•"/>
            </a:pPr>
            <a:r>
              <a:rPr lang="en-US" sz="3200" dirty="0">
                <a:latin typeface="Garamond"/>
                <a:cs typeface="Garamond"/>
              </a:rPr>
              <a:t>Officers’ and Directors’ Reports</a:t>
            </a:r>
          </a:p>
          <a:p>
            <a:pPr marL="571500" indent="-571500">
              <a:spcAft>
                <a:spcPts val="600"/>
              </a:spcAft>
              <a:buFont typeface="Arial"/>
              <a:buChar char="•"/>
            </a:pPr>
            <a:r>
              <a:rPr lang="en-US" sz="3200" dirty="0">
                <a:latin typeface="Garamond"/>
                <a:cs typeface="Garamond"/>
              </a:rPr>
              <a:t>Awards Presentation</a:t>
            </a:r>
          </a:p>
          <a:p>
            <a:pPr marL="571500" indent="-571500">
              <a:spcAft>
                <a:spcPts val="600"/>
              </a:spcAft>
              <a:buFont typeface="Arial"/>
              <a:buChar char="•"/>
            </a:pPr>
            <a:r>
              <a:rPr lang="en-US" sz="3200" dirty="0">
                <a:latin typeface="Garamond"/>
                <a:cs typeface="Garamond"/>
              </a:rPr>
              <a:t>Election of 2019-2020 Officers</a:t>
            </a:r>
          </a:p>
          <a:p>
            <a:pPr marL="571500" indent="-571500">
              <a:spcAft>
                <a:spcPts val="600"/>
              </a:spcAft>
              <a:buFont typeface="Arial"/>
              <a:buChar char="•"/>
            </a:pPr>
            <a:r>
              <a:rPr lang="en-US" sz="3200" dirty="0">
                <a:latin typeface="Garamond"/>
                <a:cs typeface="Garamond"/>
              </a:rPr>
              <a:t>Approval of Spring Enrichment Grants</a:t>
            </a:r>
          </a:p>
          <a:p>
            <a:pPr marL="571500" indent="-571500">
              <a:spcAft>
                <a:spcPts val="600"/>
              </a:spcAft>
              <a:buFont typeface="Arial"/>
              <a:buChar char="•"/>
            </a:pPr>
            <a:r>
              <a:rPr lang="en-US" sz="3200" dirty="0">
                <a:latin typeface="Garamond"/>
                <a:cs typeface="Garamond"/>
              </a:rPr>
              <a:t>Parent Ed</a:t>
            </a:r>
          </a:p>
          <a:p>
            <a:pPr marL="571500" indent="-571500">
              <a:spcAft>
                <a:spcPts val="600"/>
              </a:spcAft>
              <a:buFont typeface="Arial"/>
              <a:buChar char="•"/>
            </a:pPr>
            <a:endParaRPr lang="en-US" sz="3200" dirty="0">
              <a:latin typeface="Garamond"/>
              <a:cs typeface="Garamond"/>
            </a:endParaRPr>
          </a:p>
        </p:txBody>
      </p:sp>
    </p:spTree>
    <p:extLst>
      <p:ext uri="{BB962C8B-B14F-4D97-AF65-F5344CB8AC3E}">
        <p14:creationId xmlns:p14="http://schemas.microsoft.com/office/powerpoint/2010/main" val="359385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Secretary’s Report</a:t>
            </a:r>
          </a:p>
        </p:txBody>
      </p:sp>
      <p:sp>
        <p:nvSpPr>
          <p:cNvPr id="8" name="TextBox 7"/>
          <p:cNvSpPr txBox="1"/>
          <p:nvPr/>
        </p:nvSpPr>
        <p:spPr>
          <a:xfrm>
            <a:off x="739774" y="1562100"/>
            <a:ext cx="7182337" cy="1077218"/>
          </a:xfrm>
          <a:prstGeom prst="rect">
            <a:avLst/>
          </a:prstGeom>
          <a:noFill/>
        </p:spPr>
        <p:txBody>
          <a:bodyPr wrap="square" rtlCol="0">
            <a:spAutoFit/>
          </a:bodyPr>
          <a:lstStyle/>
          <a:p>
            <a:pPr marL="571500" indent="-571500">
              <a:buFont typeface="Arial"/>
              <a:buChar char="•"/>
            </a:pPr>
            <a:r>
              <a:rPr lang="en-US" sz="3200" dirty="0">
                <a:latin typeface="Garamond"/>
                <a:cs typeface="Garamond"/>
              </a:rPr>
              <a:t>Approval of minutes from January 17, 2019, membership meeting</a:t>
            </a:r>
          </a:p>
        </p:txBody>
      </p:sp>
    </p:spTree>
    <p:extLst>
      <p:ext uri="{BB962C8B-B14F-4D97-AF65-F5344CB8AC3E}">
        <p14:creationId xmlns:p14="http://schemas.microsoft.com/office/powerpoint/2010/main" val="408678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62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School Leadership Report</a:t>
            </a:r>
          </a:p>
        </p:txBody>
      </p:sp>
      <p:sp>
        <p:nvSpPr>
          <p:cNvPr id="8" name="TextBox 7"/>
          <p:cNvSpPr txBox="1"/>
          <p:nvPr/>
        </p:nvSpPr>
        <p:spPr>
          <a:xfrm>
            <a:off x="739774" y="1562100"/>
            <a:ext cx="8261351" cy="646331"/>
          </a:xfrm>
          <a:prstGeom prst="rect">
            <a:avLst/>
          </a:prstGeom>
          <a:noFill/>
        </p:spPr>
        <p:txBody>
          <a:bodyPr wrap="square" rtlCol="0">
            <a:spAutoFit/>
          </a:bodyPr>
          <a:lstStyle/>
          <a:p>
            <a:r>
              <a:rPr lang="en-US" sz="3600" dirty="0">
                <a:latin typeface="Garamond"/>
                <a:cs typeface="Garamond"/>
              </a:rPr>
              <a:t>Report from Principal Dana Bailey</a:t>
            </a:r>
          </a:p>
        </p:txBody>
      </p:sp>
      <p:pic>
        <p:nvPicPr>
          <p:cNvPr id="3" name="Picture 2">
            <a:extLst>
              <a:ext uri="{FF2B5EF4-FFF2-40B4-BE49-F238E27FC236}">
                <a16:creationId xmlns:a16="http://schemas.microsoft.com/office/drawing/2014/main" id="{F586B556-F178-A843-8CBE-8DDD8442FAC7}"/>
              </a:ext>
            </a:extLst>
          </p:cNvPr>
          <p:cNvPicPr>
            <a:picLocks noChangeAspect="1"/>
          </p:cNvPicPr>
          <p:nvPr/>
        </p:nvPicPr>
        <p:blipFill>
          <a:blip r:embed="rId3"/>
          <a:stretch>
            <a:fillRect/>
          </a:stretch>
        </p:blipFill>
        <p:spPr>
          <a:xfrm>
            <a:off x="2940050" y="2898740"/>
            <a:ext cx="3263900" cy="2540000"/>
          </a:xfrm>
          <a:prstGeom prst="rect">
            <a:avLst/>
          </a:prstGeom>
        </p:spPr>
      </p:pic>
    </p:spTree>
    <p:extLst>
      <p:ext uri="{BB962C8B-B14F-4D97-AF65-F5344CB8AC3E}">
        <p14:creationId xmlns:p14="http://schemas.microsoft.com/office/powerpoint/2010/main" val="2139860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5109091"/>
          </a:xfrm>
          <a:prstGeom prst="rect">
            <a:avLst/>
          </a:prstGeom>
          <a:noFill/>
        </p:spPr>
        <p:txBody>
          <a:bodyPr wrap="square" rtlCol="0">
            <a:spAutoFit/>
          </a:bodyPr>
          <a:lstStyle/>
          <a:p>
            <a:pPr>
              <a:spcAft>
                <a:spcPts val="600"/>
              </a:spcAft>
            </a:pPr>
            <a:r>
              <a:rPr lang="en-US" sz="3600" dirty="0">
                <a:latin typeface="Garamond"/>
                <a:cs typeface="Garamond"/>
              </a:rPr>
              <a:t>Issaquah Council Updates</a:t>
            </a:r>
          </a:p>
          <a:p>
            <a:pPr marL="571500" indent="-571500">
              <a:spcAft>
                <a:spcPts val="600"/>
              </a:spcAft>
              <a:buFont typeface="Arial"/>
              <a:buChar char="•"/>
            </a:pPr>
            <a:r>
              <a:rPr lang="en-US" sz="3200" dirty="0">
                <a:latin typeface="Garamond"/>
                <a:cs typeface="Garamond"/>
              </a:rPr>
              <a:t>End of school will be June 27th</a:t>
            </a:r>
          </a:p>
          <a:p>
            <a:pPr marL="571500" indent="-571500">
              <a:spcAft>
                <a:spcPts val="600"/>
              </a:spcAft>
              <a:buFont typeface="Arial"/>
              <a:buChar char="•"/>
            </a:pPr>
            <a:r>
              <a:rPr lang="en-US" sz="3200" dirty="0">
                <a:latin typeface="Garamond"/>
                <a:cs typeface="Garamond"/>
              </a:rPr>
              <a:t>Capital projects continue to move forward</a:t>
            </a:r>
          </a:p>
          <a:p>
            <a:pPr marL="1028700" lvl="1" indent="-571500">
              <a:spcAft>
                <a:spcPts val="600"/>
              </a:spcAft>
              <a:buFont typeface="Arial"/>
              <a:buChar char="•"/>
            </a:pPr>
            <a:r>
              <a:rPr lang="en-US" sz="2800" dirty="0">
                <a:latin typeface="Garamond"/>
                <a:cs typeface="Garamond"/>
              </a:rPr>
              <a:t>Property acquisition for 6</a:t>
            </a:r>
            <a:r>
              <a:rPr lang="en-US" sz="2800" baseline="30000" dirty="0">
                <a:latin typeface="Garamond"/>
                <a:cs typeface="Garamond"/>
              </a:rPr>
              <a:t>th</a:t>
            </a:r>
            <a:r>
              <a:rPr lang="en-US" sz="2800" dirty="0">
                <a:latin typeface="Garamond"/>
                <a:cs typeface="Garamond"/>
              </a:rPr>
              <a:t> middle school closed last week (Talus)</a:t>
            </a:r>
          </a:p>
          <a:p>
            <a:pPr marL="1028700" lvl="1" indent="-571500">
              <a:spcAft>
                <a:spcPts val="600"/>
              </a:spcAft>
              <a:buFont typeface="Arial"/>
              <a:buChar char="•"/>
            </a:pPr>
            <a:r>
              <a:rPr lang="en-US" sz="2800" dirty="0">
                <a:latin typeface="Garamond"/>
                <a:cs typeface="Garamond"/>
              </a:rPr>
              <a:t>ISD will break ground on 16</a:t>
            </a:r>
            <a:r>
              <a:rPr lang="en-US" sz="2800" baseline="30000" dirty="0">
                <a:latin typeface="Garamond"/>
                <a:cs typeface="Garamond"/>
              </a:rPr>
              <a:t>th</a:t>
            </a:r>
            <a:r>
              <a:rPr lang="en-US" sz="2800" dirty="0">
                <a:latin typeface="Garamond"/>
                <a:cs typeface="Garamond"/>
              </a:rPr>
              <a:t> elementary in mid-June (Jacob’s Creek)</a:t>
            </a:r>
          </a:p>
          <a:p>
            <a:pPr marL="1028700" lvl="1" indent="-571500">
              <a:spcAft>
                <a:spcPts val="600"/>
              </a:spcAft>
              <a:buFont typeface="Arial"/>
              <a:buChar char="•"/>
            </a:pPr>
            <a:r>
              <a:rPr lang="en-US" sz="2800" dirty="0">
                <a:latin typeface="Garamond"/>
                <a:cs typeface="Garamond"/>
              </a:rPr>
              <a:t>All buildings are down on the Providence Point site and ISD is close to securing the property</a:t>
            </a:r>
          </a:p>
          <a:p>
            <a:pPr marL="1028700" lvl="1" indent="-571500">
              <a:spcAft>
                <a:spcPts val="600"/>
              </a:spcAft>
              <a:buFont typeface="Arial"/>
              <a:buChar char="•"/>
            </a:pPr>
            <a:r>
              <a:rPr lang="en-US" sz="2800" dirty="0">
                <a:latin typeface="Garamond"/>
                <a:cs typeface="Garamond"/>
              </a:rPr>
              <a:t>Will move in to new Admin office in June/July</a:t>
            </a:r>
          </a:p>
        </p:txBody>
      </p:sp>
    </p:spTree>
    <p:extLst>
      <p:ext uri="{BB962C8B-B14F-4D97-AF65-F5344CB8AC3E}">
        <p14:creationId xmlns:p14="http://schemas.microsoft.com/office/powerpoint/2010/main" val="3295409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4401205"/>
          </a:xfrm>
          <a:prstGeom prst="rect">
            <a:avLst/>
          </a:prstGeom>
          <a:noFill/>
        </p:spPr>
        <p:txBody>
          <a:bodyPr wrap="square" rtlCol="0">
            <a:spAutoFit/>
          </a:bodyPr>
          <a:lstStyle/>
          <a:p>
            <a:pPr>
              <a:spcAft>
                <a:spcPts val="600"/>
              </a:spcAft>
            </a:pPr>
            <a:r>
              <a:rPr lang="en-US" sz="3600" dirty="0">
                <a:latin typeface="Garamond"/>
                <a:cs typeface="Garamond"/>
              </a:rPr>
              <a:t>Issaquah Council Updates (</a:t>
            </a:r>
            <a:r>
              <a:rPr lang="en-US" sz="3600" dirty="0" err="1">
                <a:latin typeface="Garamond"/>
                <a:cs typeface="Garamond"/>
              </a:rPr>
              <a:t>con’t</a:t>
            </a:r>
            <a:r>
              <a:rPr lang="en-US" sz="3600" dirty="0">
                <a:latin typeface="Garamond"/>
                <a:cs typeface="Garamond"/>
              </a:rPr>
              <a:t>)</a:t>
            </a:r>
          </a:p>
          <a:p>
            <a:pPr marL="571500" indent="-571500">
              <a:spcAft>
                <a:spcPts val="600"/>
              </a:spcAft>
              <a:buFont typeface="Arial"/>
              <a:buChar char="•"/>
            </a:pPr>
            <a:r>
              <a:rPr lang="en-US" sz="2800" dirty="0">
                <a:latin typeface="Garamond"/>
                <a:cs typeface="Garamond"/>
              </a:rPr>
              <a:t>Population growth is down county wide, but ISD enrollment for next year is projected to be +140 students. More than 200 portables are still deployed around the District. </a:t>
            </a:r>
          </a:p>
          <a:p>
            <a:pPr marL="571500" indent="-571500">
              <a:spcAft>
                <a:spcPts val="1200"/>
              </a:spcAft>
              <a:buFont typeface="Arial"/>
              <a:buChar char="•"/>
            </a:pPr>
            <a:r>
              <a:rPr lang="en-US" sz="2800" dirty="0">
                <a:latin typeface="Garamond"/>
                <a:cs typeface="Garamond"/>
              </a:rPr>
              <a:t>Next EP&amp;O Levy will be run in February 2020 – Levy Committee will be forming this Spring.</a:t>
            </a:r>
          </a:p>
          <a:p>
            <a:pPr marL="571500" indent="-571500">
              <a:spcAft>
                <a:spcPts val="1200"/>
              </a:spcAft>
              <a:buFont typeface="Arial"/>
              <a:buChar char="•"/>
            </a:pPr>
            <a:r>
              <a:rPr lang="en-US" sz="2800" dirty="0">
                <a:latin typeface="Garamond"/>
                <a:cs typeface="Garamond"/>
              </a:rPr>
              <a:t>New School Board Member appointed at March 13 meeting – </a:t>
            </a:r>
            <a:r>
              <a:rPr lang="en-US" sz="2800" dirty="0" err="1">
                <a:latin typeface="Garamond"/>
                <a:cs typeface="Garamond"/>
              </a:rPr>
              <a:t>Sydne</a:t>
            </a:r>
            <a:r>
              <a:rPr lang="en-US" sz="2800" dirty="0">
                <a:latin typeface="Garamond"/>
                <a:cs typeface="Garamond"/>
              </a:rPr>
              <a:t> Mullings is a PCMS parent!</a:t>
            </a:r>
          </a:p>
        </p:txBody>
      </p:sp>
    </p:spTree>
    <p:extLst>
      <p:ext uri="{BB962C8B-B14F-4D97-AF65-F5344CB8AC3E}">
        <p14:creationId xmlns:p14="http://schemas.microsoft.com/office/powerpoint/2010/main" val="185110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3200876"/>
          </a:xfrm>
          <a:prstGeom prst="rect">
            <a:avLst/>
          </a:prstGeom>
          <a:noFill/>
        </p:spPr>
        <p:txBody>
          <a:bodyPr wrap="square" rtlCol="0">
            <a:spAutoFit/>
          </a:bodyPr>
          <a:lstStyle/>
          <a:p>
            <a:pPr marL="571500" indent="-571500">
              <a:spcAft>
                <a:spcPts val="1200"/>
              </a:spcAft>
              <a:buFont typeface="Arial"/>
              <a:buChar char="•"/>
            </a:pPr>
            <a:r>
              <a:rPr lang="en-US" sz="3200" dirty="0">
                <a:latin typeface="Garamond"/>
                <a:cs typeface="Garamond"/>
              </a:rPr>
              <a:t>WSPTA Standards of Excellence Award application submitted on March 1, 2019</a:t>
            </a:r>
          </a:p>
          <a:p>
            <a:pPr marL="571500" indent="-571500">
              <a:spcAft>
                <a:spcPts val="1200"/>
              </a:spcAft>
              <a:buFont typeface="Arial"/>
              <a:buChar char="•"/>
            </a:pPr>
            <a:r>
              <a:rPr lang="en-US" sz="3200" dirty="0">
                <a:latin typeface="Garamond"/>
                <a:cs typeface="Garamond"/>
              </a:rPr>
              <a:t>106th WSPTA Convention will be held April 26-28, 2019 at the SeaTac Hilton Convention Center – registration is open now</a:t>
            </a:r>
          </a:p>
        </p:txBody>
      </p:sp>
      <p:pic>
        <p:nvPicPr>
          <p:cNvPr id="2" name="Picture 1">
            <a:extLst>
              <a:ext uri="{FF2B5EF4-FFF2-40B4-BE49-F238E27FC236}">
                <a16:creationId xmlns:a16="http://schemas.microsoft.com/office/drawing/2014/main" id="{82710CA3-85FD-F740-9207-0F565B33B4C6}"/>
              </a:ext>
            </a:extLst>
          </p:cNvPr>
          <p:cNvPicPr>
            <a:picLocks noChangeAspect="1"/>
          </p:cNvPicPr>
          <p:nvPr/>
        </p:nvPicPr>
        <p:blipFill>
          <a:blip r:embed="rId3"/>
          <a:stretch>
            <a:fillRect/>
          </a:stretch>
        </p:blipFill>
        <p:spPr>
          <a:xfrm>
            <a:off x="5761978" y="4304749"/>
            <a:ext cx="2256034" cy="2325864"/>
          </a:xfrm>
          <a:prstGeom prst="rect">
            <a:avLst/>
          </a:prstGeom>
        </p:spPr>
      </p:pic>
    </p:spTree>
    <p:extLst>
      <p:ext uri="{BB962C8B-B14F-4D97-AF65-F5344CB8AC3E}">
        <p14:creationId xmlns:p14="http://schemas.microsoft.com/office/powerpoint/2010/main" val="1102502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5" y="1562100"/>
            <a:ext cx="7869970" cy="4708981"/>
          </a:xfrm>
          <a:prstGeom prst="rect">
            <a:avLst/>
          </a:prstGeom>
          <a:noFill/>
        </p:spPr>
        <p:txBody>
          <a:bodyPr wrap="square" rtlCol="0">
            <a:spAutoFit/>
          </a:bodyPr>
          <a:lstStyle/>
          <a:p>
            <a:r>
              <a:rPr lang="en-US" sz="2800" b="1" dirty="0">
                <a:latin typeface="Garamond"/>
                <a:cs typeface="Garamond"/>
              </a:rPr>
              <a:t>January/February Highlights:</a:t>
            </a:r>
          </a:p>
          <a:p>
            <a:pPr marL="342900" indent="-342900">
              <a:spcAft>
                <a:spcPts val="600"/>
              </a:spcAft>
              <a:buSzPct val="100000"/>
              <a:buFont typeface="Arial"/>
              <a:buChar char="•"/>
              <a:defRPr sz="2800">
                <a:latin typeface="Garamond"/>
                <a:ea typeface="Garamond"/>
                <a:cs typeface="Garamond"/>
                <a:sym typeface="Garamond"/>
              </a:defRPr>
            </a:pPr>
            <a:r>
              <a:rPr lang="en-US" dirty="0"/>
              <a:t>Income primarily from membership and donations</a:t>
            </a:r>
          </a:p>
          <a:p>
            <a:pPr marL="342900" indent="-342900">
              <a:spcAft>
                <a:spcPts val="600"/>
              </a:spcAft>
              <a:buSzPct val="100000"/>
              <a:buFont typeface="Arial"/>
              <a:buChar char="•"/>
              <a:defRPr sz="2800">
                <a:latin typeface="Garamond"/>
                <a:ea typeface="Garamond"/>
                <a:cs typeface="Garamond"/>
                <a:sym typeface="Garamond"/>
              </a:defRPr>
            </a:pPr>
            <a:r>
              <a:rPr lang="en-US" dirty="0"/>
              <a:t>Expenses primarily from Membership fees.</a:t>
            </a:r>
          </a:p>
          <a:p>
            <a:pPr marL="342900" indent="-342900">
              <a:spcAft>
                <a:spcPts val="600"/>
              </a:spcAft>
              <a:buSzPct val="100000"/>
              <a:buFont typeface="Arial"/>
              <a:buChar char="•"/>
              <a:defRPr sz="2800">
                <a:latin typeface="Garamond"/>
                <a:ea typeface="Garamond"/>
                <a:cs typeface="Garamond"/>
                <a:sym typeface="Garamond"/>
              </a:defRPr>
            </a:pPr>
            <a:r>
              <a:rPr lang="en-US" dirty="0"/>
              <a:t>Mid-Year Financial Review was completed on January 24. Thank you to Lisa Small and Jennifer </a:t>
            </a:r>
            <a:r>
              <a:rPr lang="en-US" dirty="0" err="1"/>
              <a:t>Juang</a:t>
            </a:r>
            <a:r>
              <a:rPr lang="en-US" dirty="0"/>
              <a:t>. There were no financial issues found.</a:t>
            </a:r>
          </a:p>
          <a:p>
            <a:pPr marL="280736" indent="-280736">
              <a:spcAft>
                <a:spcPts val="600"/>
              </a:spcAft>
              <a:buSzPct val="100000"/>
              <a:buChar char="•"/>
              <a:defRPr sz="2800">
                <a:latin typeface="Garamond"/>
                <a:ea typeface="Garamond"/>
                <a:cs typeface="Garamond"/>
                <a:sym typeface="Garamond"/>
              </a:defRPr>
            </a:pPr>
            <a:r>
              <a:rPr lang="en-US" dirty="0"/>
              <a:t>Bank statements have been opened and reviewed by a non-signer on the account</a:t>
            </a:r>
          </a:p>
          <a:p>
            <a:pPr marL="280736" indent="-280736">
              <a:buSzPct val="100000"/>
              <a:buChar char="•"/>
              <a:defRPr sz="2800">
                <a:latin typeface="Garamond"/>
                <a:ea typeface="Garamond"/>
                <a:cs typeface="Garamond"/>
                <a:sym typeface="Garamond"/>
              </a:defRPr>
            </a:pPr>
            <a:r>
              <a:rPr lang="en-US" dirty="0"/>
              <a:t>No claims filed against insurance in January or February</a:t>
            </a:r>
          </a:p>
        </p:txBody>
      </p:sp>
    </p:spTree>
    <p:extLst>
      <p:ext uri="{BB962C8B-B14F-4D97-AF65-F5344CB8AC3E}">
        <p14:creationId xmlns:p14="http://schemas.microsoft.com/office/powerpoint/2010/main" val="98687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Membership</a:t>
            </a:r>
          </a:p>
        </p:txBody>
      </p:sp>
      <p:sp>
        <p:nvSpPr>
          <p:cNvPr id="8" name="TextBox 7"/>
          <p:cNvSpPr txBox="1"/>
          <p:nvPr/>
        </p:nvSpPr>
        <p:spPr>
          <a:xfrm>
            <a:off x="739774" y="1562100"/>
            <a:ext cx="8261351" cy="2862322"/>
          </a:xfrm>
          <a:prstGeom prst="rect">
            <a:avLst/>
          </a:prstGeom>
          <a:noFill/>
        </p:spPr>
        <p:txBody>
          <a:bodyPr wrap="square" rtlCol="0">
            <a:spAutoFit/>
          </a:bodyPr>
          <a:lstStyle/>
          <a:p>
            <a:pPr marL="571500" indent="-571500">
              <a:buFont typeface="Arial"/>
              <a:buChar char="•"/>
            </a:pPr>
            <a:r>
              <a:rPr lang="en-US" sz="3600" dirty="0">
                <a:latin typeface="Garamond"/>
                <a:cs typeface="Garamond"/>
              </a:rPr>
              <a:t>Member Enrollment – CY 749 / PY 753</a:t>
            </a:r>
          </a:p>
          <a:p>
            <a:pPr marL="571500" indent="-571500">
              <a:buFont typeface="Arial"/>
              <a:buChar char="•"/>
            </a:pPr>
            <a:r>
              <a:rPr lang="en-US" sz="3600" dirty="0">
                <a:latin typeface="Garamond"/>
                <a:cs typeface="Garamond"/>
              </a:rPr>
              <a:t>Membership Percentage – 74% (1,006 students)</a:t>
            </a:r>
          </a:p>
          <a:p>
            <a:pPr marL="571500" indent="-571500">
              <a:buFont typeface="Arial"/>
              <a:buChar char="•"/>
            </a:pPr>
            <a:r>
              <a:rPr lang="en-US" sz="3600" dirty="0">
                <a:latin typeface="Garamond"/>
                <a:cs typeface="Garamond"/>
              </a:rPr>
              <a:t>26 members added in January and February</a:t>
            </a:r>
          </a:p>
        </p:txBody>
      </p:sp>
      <p:pic>
        <p:nvPicPr>
          <p:cNvPr id="9" name="Picture 8">
            <a:extLst>
              <a:ext uri="{FF2B5EF4-FFF2-40B4-BE49-F238E27FC236}">
                <a16:creationId xmlns:a16="http://schemas.microsoft.com/office/drawing/2014/main" id="{DA4CF1CD-F13F-CC4A-AD7E-43CD6C7A48F8}"/>
              </a:ext>
            </a:extLst>
          </p:cNvPr>
          <p:cNvPicPr>
            <a:picLocks noChangeAspect="1"/>
          </p:cNvPicPr>
          <p:nvPr/>
        </p:nvPicPr>
        <p:blipFill>
          <a:blip r:embed="rId3"/>
          <a:stretch>
            <a:fillRect/>
          </a:stretch>
        </p:blipFill>
        <p:spPr>
          <a:xfrm>
            <a:off x="4695432" y="4095750"/>
            <a:ext cx="3766333" cy="2331540"/>
          </a:xfrm>
          <a:prstGeom prst="rect">
            <a:avLst/>
          </a:prstGeom>
        </p:spPr>
      </p:pic>
    </p:spTree>
    <p:extLst>
      <p:ext uri="{BB962C8B-B14F-4D97-AF65-F5344CB8AC3E}">
        <p14:creationId xmlns:p14="http://schemas.microsoft.com/office/powerpoint/2010/main" val="3134769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5" y="1562100"/>
            <a:ext cx="8261350" cy="2462213"/>
          </a:xfrm>
          <a:prstGeom prst="rect">
            <a:avLst/>
          </a:prstGeom>
          <a:noFill/>
        </p:spPr>
        <p:txBody>
          <a:bodyPr wrap="square" rtlCol="0">
            <a:spAutoFit/>
          </a:bodyPr>
          <a:lstStyle/>
          <a:p>
            <a:pPr>
              <a:spcBef>
                <a:spcPts val="600"/>
              </a:spcBef>
            </a:pPr>
            <a:r>
              <a:rPr lang="en-US" sz="3600" b="1" dirty="0">
                <a:latin typeface="Garamond"/>
                <a:cs typeface="Garamond"/>
              </a:rPr>
              <a:t>Reflections</a:t>
            </a:r>
          </a:p>
          <a:p>
            <a:pPr marL="571500" indent="-571500">
              <a:spcBef>
                <a:spcPts val="600"/>
              </a:spcBef>
              <a:buFont typeface="Arial"/>
              <a:buChar char="•"/>
            </a:pPr>
            <a:r>
              <a:rPr lang="en-US" sz="3600" dirty="0">
                <a:latin typeface="Garamond"/>
                <a:cs typeface="Garamond"/>
              </a:rPr>
              <a:t>No PCMS State-level Reflections winners this year</a:t>
            </a:r>
          </a:p>
          <a:p>
            <a:pPr marL="571500" indent="-571500">
              <a:spcBef>
                <a:spcPts val="600"/>
              </a:spcBef>
              <a:buFont typeface="Arial"/>
              <a:buChar char="•"/>
            </a:pPr>
            <a:r>
              <a:rPr lang="en-US" sz="3600" dirty="0">
                <a:latin typeface="Garamond"/>
                <a:cs typeface="Garamond"/>
              </a:rPr>
              <a:t>2019-2020 Theme: “Look Within”</a:t>
            </a:r>
          </a:p>
        </p:txBody>
      </p:sp>
      <p:pic>
        <p:nvPicPr>
          <p:cNvPr id="2" name="Picture 1">
            <a:extLst>
              <a:ext uri="{FF2B5EF4-FFF2-40B4-BE49-F238E27FC236}">
                <a16:creationId xmlns:a16="http://schemas.microsoft.com/office/drawing/2014/main" id="{DAAF4EAE-6B78-DB48-BC92-A220480BCD63}"/>
              </a:ext>
            </a:extLst>
          </p:cNvPr>
          <p:cNvPicPr>
            <a:picLocks noChangeAspect="1"/>
          </p:cNvPicPr>
          <p:nvPr/>
        </p:nvPicPr>
        <p:blipFill>
          <a:blip r:embed="rId3"/>
          <a:stretch>
            <a:fillRect/>
          </a:stretch>
        </p:blipFill>
        <p:spPr>
          <a:xfrm>
            <a:off x="3389330" y="4121631"/>
            <a:ext cx="2365339" cy="2365339"/>
          </a:xfrm>
          <a:prstGeom prst="rect">
            <a:avLst/>
          </a:prstGeom>
        </p:spPr>
      </p:pic>
    </p:spTree>
    <p:extLst>
      <p:ext uri="{BB962C8B-B14F-4D97-AF65-F5344CB8AC3E}">
        <p14:creationId xmlns:p14="http://schemas.microsoft.com/office/powerpoint/2010/main" val="3301832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ASB/Lynx Life</a:t>
            </a:r>
          </a:p>
        </p:txBody>
      </p:sp>
      <p:sp>
        <p:nvSpPr>
          <p:cNvPr id="8" name="TextBox 7"/>
          <p:cNvSpPr txBox="1"/>
          <p:nvPr/>
        </p:nvSpPr>
        <p:spPr>
          <a:xfrm>
            <a:off x="739774" y="1562100"/>
            <a:ext cx="8261351" cy="3631763"/>
          </a:xfrm>
          <a:prstGeom prst="rect">
            <a:avLst/>
          </a:prstGeom>
          <a:noFill/>
        </p:spPr>
        <p:txBody>
          <a:bodyPr wrap="square" rtlCol="0">
            <a:spAutoFit/>
          </a:bodyPr>
          <a:lstStyle/>
          <a:p>
            <a:r>
              <a:rPr lang="en-US" sz="1400" dirty="0">
                <a:latin typeface="Garamond"/>
                <a:cs typeface="Garamond"/>
              </a:rPr>
              <a:t> </a:t>
            </a:r>
            <a:r>
              <a:rPr lang="en-US" sz="3600" dirty="0">
                <a:latin typeface="Garamond"/>
                <a:cs typeface="Garamond"/>
              </a:rPr>
              <a:t>PTSA has provided major support for ASB activities!</a:t>
            </a:r>
          </a:p>
          <a:p>
            <a:r>
              <a:rPr lang="en-US" sz="1400" dirty="0">
                <a:latin typeface="Garamond"/>
                <a:cs typeface="Garamond"/>
              </a:rPr>
              <a:t> </a:t>
            </a:r>
          </a:p>
          <a:p>
            <a:pPr lvl="1"/>
            <a:r>
              <a:rPr lang="en-US" b="1" dirty="0">
                <a:latin typeface="Garamond"/>
                <a:cs typeface="Garamond"/>
              </a:rPr>
              <a:t>3</a:t>
            </a:r>
            <a:r>
              <a:rPr lang="en-US" b="1" baseline="30000" dirty="0">
                <a:latin typeface="Garamond"/>
                <a:cs typeface="Garamond"/>
              </a:rPr>
              <a:t>rd</a:t>
            </a:r>
            <a:r>
              <a:rPr lang="en-US" b="1" dirty="0">
                <a:latin typeface="Garamond"/>
                <a:cs typeface="Garamond"/>
              </a:rPr>
              <a:t> Annual Clash of Cans Food Drive – Jan. 22 – Feb. 7</a:t>
            </a:r>
          </a:p>
          <a:p>
            <a:pPr lvl="1"/>
            <a:r>
              <a:rPr lang="en-US" dirty="0">
                <a:latin typeface="Garamond"/>
                <a:cs typeface="Garamond"/>
              </a:rPr>
              <a:t>15 Volunteers, 10 hours</a:t>
            </a:r>
          </a:p>
          <a:p>
            <a:pPr lvl="1"/>
            <a:r>
              <a:rPr lang="en-US" i="1" dirty="0">
                <a:latin typeface="Garamond"/>
                <a:cs typeface="Garamond"/>
              </a:rPr>
              <a:t>Counted food donations received</a:t>
            </a:r>
          </a:p>
          <a:p>
            <a:pPr lvl="1"/>
            <a:r>
              <a:rPr lang="en-US" dirty="0">
                <a:latin typeface="Garamond"/>
                <a:cs typeface="Garamond"/>
              </a:rPr>
              <a:t>  </a:t>
            </a:r>
          </a:p>
          <a:p>
            <a:pPr lvl="1"/>
            <a:r>
              <a:rPr lang="en-US" b="1" dirty="0">
                <a:latin typeface="Garamond"/>
                <a:cs typeface="Garamond"/>
              </a:rPr>
              <a:t>Locker Cleanout – Mar. 19</a:t>
            </a:r>
            <a:endParaRPr lang="en-US" dirty="0">
              <a:latin typeface="Garamond"/>
              <a:cs typeface="Garamond"/>
            </a:endParaRPr>
          </a:p>
          <a:p>
            <a:pPr lvl="1"/>
            <a:r>
              <a:rPr lang="en-US" dirty="0">
                <a:latin typeface="Garamond"/>
                <a:cs typeface="Garamond"/>
              </a:rPr>
              <a:t>8 Volunteers, 4 hours</a:t>
            </a:r>
          </a:p>
          <a:p>
            <a:pPr lvl="1"/>
            <a:r>
              <a:rPr lang="en-US" i="1" dirty="0">
                <a:latin typeface="Garamond"/>
                <a:cs typeface="Garamond"/>
              </a:rPr>
              <a:t>Assisted with locker clean out at the end of Tri2.</a:t>
            </a:r>
            <a:endParaRPr lang="en-US" dirty="0">
              <a:latin typeface="Garamond"/>
              <a:cs typeface="Garamond"/>
            </a:endParaRPr>
          </a:p>
          <a:p>
            <a:r>
              <a:rPr lang="en-US" dirty="0">
                <a:latin typeface="Garamond"/>
                <a:cs typeface="Garamond"/>
              </a:rPr>
              <a:t> </a:t>
            </a:r>
          </a:p>
        </p:txBody>
      </p:sp>
      <p:pic>
        <p:nvPicPr>
          <p:cNvPr id="9" name="Picture 8">
            <a:extLst>
              <a:ext uri="{FF2B5EF4-FFF2-40B4-BE49-F238E27FC236}">
                <a16:creationId xmlns:a16="http://schemas.microsoft.com/office/drawing/2014/main" id="{C7EEC329-A157-734C-B0CD-78AF2436BAFE}"/>
              </a:ext>
            </a:extLst>
          </p:cNvPr>
          <p:cNvPicPr>
            <a:picLocks noChangeAspect="1"/>
          </p:cNvPicPr>
          <p:nvPr/>
        </p:nvPicPr>
        <p:blipFill>
          <a:blip r:embed="rId3"/>
          <a:stretch>
            <a:fillRect/>
          </a:stretch>
        </p:blipFill>
        <p:spPr>
          <a:xfrm>
            <a:off x="5931828" y="3495996"/>
            <a:ext cx="2705100" cy="3009900"/>
          </a:xfrm>
          <a:prstGeom prst="rect">
            <a:avLst/>
          </a:prstGeom>
        </p:spPr>
      </p:pic>
    </p:spTree>
    <p:extLst>
      <p:ext uri="{BB962C8B-B14F-4D97-AF65-F5344CB8AC3E}">
        <p14:creationId xmlns:p14="http://schemas.microsoft.com/office/powerpoint/2010/main" val="105851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Advocacy</a:t>
            </a:r>
          </a:p>
        </p:txBody>
      </p:sp>
      <p:sp>
        <p:nvSpPr>
          <p:cNvPr id="8" name="TextBox 7"/>
          <p:cNvSpPr txBox="1"/>
          <p:nvPr/>
        </p:nvSpPr>
        <p:spPr>
          <a:xfrm>
            <a:off x="739774" y="1562100"/>
            <a:ext cx="8261351" cy="4308872"/>
          </a:xfrm>
          <a:prstGeom prst="rect">
            <a:avLst/>
          </a:prstGeom>
          <a:noFill/>
        </p:spPr>
        <p:txBody>
          <a:bodyPr wrap="square" rtlCol="0">
            <a:spAutoFit/>
          </a:bodyPr>
          <a:lstStyle/>
          <a:p>
            <a:pPr marL="342900" indent="-342900" defTabSz="228600">
              <a:spcAft>
                <a:spcPts val="600"/>
              </a:spcAft>
              <a:buClr>
                <a:schemeClr val="tx1"/>
              </a:buClr>
              <a:buFont typeface="Arial" panose="020B0604020202020204" pitchFamily="34" charset="0"/>
              <a:buChar char="•"/>
            </a:pPr>
            <a:r>
              <a:rPr lang="en-US" sz="2400" dirty="0">
                <a:latin typeface="Garamond" panose="02020404030301010803" pitchFamily="18" charset="0"/>
              </a:rPr>
              <a:t>We’re midway through the Legislative session—WSPTA has been active, testifying on more than 30 house and senate bills so far. </a:t>
            </a:r>
          </a:p>
          <a:p>
            <a:pPr marL="342900" indent="-342900" defTabSz="228600">
              <a:spcAft>
                <a:spcPts val="600"/>
              </a:spcAft>
              <a:buClr>
                <a:schemeClr val="tx1"/>
              </a:buClr>
              <a:buFont typeface="Arial" panose="020B0604020202020204" pitchFamily="34" charset="0"/>
              <a:buChar char="•"/>
            </a:pPr>
            <a:r>
              <a:rPr lang="en-US" sz="2400" dirty="0">
                <a:latin typeface="Garamond"/>
                <a:cs typeface="Garamond"/>
              </a:rPr>
              <a:t>Several priority bills for WSPTA remain under consideration in at least one of the chambers. These include social emotional learning, funding for special education, addressing the teacher shortage, school construction assistance, seated lunch, early learning eligibility, climate bills, and school safety and planning.</a:t>
            </a:r>
          </a:p>
          <a:p>
            <a:pPr marL="342900" indent="-342900" defTabSz="228600">
              <a:buClr>
                <a:schemeClr val="tx1"/>
              </a:buClr>
              <a:buFont typeface="Arial" panose="020B0604020202020204" pitchFamily="34" charset="0"/>
              <a:buChar char="•"/>
            </a:pPr>
            <a:r>
              <a:rPr lang="en-US" sz="2400" dirty="0">
                <a:latin typeface="Garamond"/>
                <a:cs typeface="Garamond"/>
              </a:rPr>
              <a:t>SJR 8201, which would have sent a constitutional amendment to Washington voters in November to reduce the threshold for passing school bonds from 60% to simple majority appears to have died. </a:t>
            </a:r>
          </a:p>
        </p:txBody>
      </p:sp>
    </p:spTree>
    <p:extLst>
      <p:ext uri="{BB962C8B-B14F-4D97-AF65-F5344CB8AC3E}">
        <p14:creationId xmlns:p14="http://schemas.microsoft.com/office/powerpoint/2010/main" val="1098990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Outreach</a:t>
            </a:r>
          </a:p>
        </p:txBody>
      </p:sp>
      <p:sp>
        <p:nvSpPr>
          <p:cNvPr id="8" name="TextBox 7"/>
          <p:cNvSpPr txBox="1"/>
          <p:nvPr/>
        </p:nvSpPr>
        <p:spPr>
          <a:xfrm>
            <a:off x="739775" y="1562100"/>
            <a:ext cx="7993260" cy="4847481"/>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3200" dirty="0">
                <a:latin typeface="Garamond"/>
                <a:cs typeface="Garamond"/>
              </a:rPr>
              <a:t>Lunch for the Break</a:t>
            </a:r>
          </a:p>
          <a:p>
            <a:pPr marL="914400" lvl="1" indent="-457200">
              <a:spcAft>
                <a:spcPts val="600"/>
              </a:spcAft>
              <a:buFont typeface="Arial" panose="020B0604020202020204" pitchFamily="34" charset="0"/>
              <a:buChar char="•"/>
            </a:pPr>
            <a:r>
              <a:rPr lang="en-US" sz="2800" dirty="0">
                <a:latin typeface="Garamond"/>
                <a:cs typeface="Garamond"/>
              </a:rPr>
              <a:t>Food Bank delivered more than 500 food boxes for Mid-Winter Break, in spite of the snow</a:t>
            </a:r>
          </a:p>
          <a:p>
            <a:pPr marL="914400" lvl="1" indent="-457200">
              <a:spcAft>
                <a:spcPts val="600"/>
              </a:spcAft>
              <a:buFont typeface="Arial" panose="020B0604020202020204" pitchFamily="34" charset="0"/>
              <a:buChar char="•"/>
            </a:pPr>
            <a:r>
              <a:rPr lang="en-US" sz="2800" dirty="0">
                <a:latin typeface="Garamond"/>
                <a:cs typeface="Garamond"/>
              </a:rPr>
              <a:t>Currently collecting boxes for Spring Break</a:t>
            </a:r>
          </a:p>
          <a:p>
            <a:pPr marL="1371600" lvl="2" indent="-457200">
              <a:spcAft>
                <a:spcPts val="600"/>
              </a:spcAft>
              <a:buFont typeface="Arial" panose="020B0604020202020204" pitchFamily="34" charset="0"/>
              <a:buChar char="•"/>
            </a:pPr>
            <a:r>
              <a:rPr lang="en-US" sz="2800" dirty="0">
                <a:latin typeface="Garamond"/>
                <a:cs typeface="Garamond"/>
              </a:rPr>
              <a:t>April 3rd - Donor Drop Off Day</a:t>
            </a:r>
          </a:p>
          <a:p>
            <a:pPr marL="1371600" lvl="2" indent="-457200">
              <a:spcAft>
                <a:spcPts val="600"/>
              </a:spcAft>
              <a:buFont typeface="Arial" panose="020B0604020202020204" pitchFamily="34" charset="0"/>
              <a:buChar char="•"/>
            </a:pPr>
            <a:r>
              <a:rPr lang="en-US" sz="2800" dirty="0">
                <a:latin typeface="Garamond"/>
                <a:cs typeface="Garamond"/>
              </a:rPr>
              <a:t>April 4th - Family Pickup Day</a:t>
            </a:r>
          </a:p>
          <a:p>
            <a:pPr marL="457200" indent="-457200">
              <a:spcAft>
                <a:spcPts val="600"/>
              </a:spcAft>
              <a:buFont typeface="Arial" panose="020B0604020202020204" pitchFamily="34" charset="0"/>
              <a:buChar char="•"/>
            </a:pPr>
            <a:r>
              <a:rPr lang="en-US" sz="2800" dirty="0">
                <a:latin typeface="Garamond"/>
                <a:cs typeface="Garamond"/>
              </a:rPr>
              <a:t>Keep Issaquah Beautiful Day - Saturday, April 20</a:t>
            </a:r>
            <a:r>
              <a:rPr lang="en-US" sz="2800" baseline="30000" dirty="0">
                <a:latin typeface="Garamond"/>
                <a:cs typeface="Garamond"/>
              </a:rPr>
              <a:t>th</a:t>
            </a:r>
            <a:r>
              <a:rPr lang="en-US" sz="2800" dirty="0">
                <a:latin typeface="Garamond"/>
                <a:cs typeface="Garamond"/>
              </a:rPr>
              <a:t> (Earth Day), from 9:00-12:00, sponsored by the Downtown Issaquah Association and the Kiwanis Club of Issaquah. Students can earn volunteer hours.</a:t>
            </a:r>
          </a:p>
        </p:txBody>
      </p:sp>
    </p:spTree>
    <p:extLst>
      <p:ext uri="{BB962C8B-B14F-4D97-AF65-F5344CB8AC3E}">
        <p14:creationId xmlns:p14="http://schemas.microsoft.com/office/powerpoint/2010/main" val="4190214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Volunteers</a:t>
            </a:r>
          </a:p>
        </p:txBody>
      </p:sp>
      <p:sp>
        <p:nvSpPr>
          <p:cNvPr id="8" name="TextBox 7"/>
          <p:cNvSpPr txBox="1"/>
          <p:nvPr/>
        </p:nvSpPr>
        <p:spPr>
          <a:xfrm>
            <a:off x="739775" y="1562100"/>
            <a:ext cx="7993260" cy="4539704"/>
          </a:xfrm>
          <a:prstGeom prst="rect">
            <a:avLst/>
          </a:prstGeom>
          <a:noFill/>
        </p:spPr>
        <p:txBody>
          <a:bodyPr wrap="square" rtlCol="0">
            <a:spAutoFit/>
          </a:bodyPr>
          <a:lstStyle/>
          <a:p>
            <a:pPr>
              <a:spcAft>
                <a:spcPts val="600"/>
              </a:spcAft>
            </a:pPr>
            <a:r>
              <a:rPr lang="en-US" sz="3600" dirty="0">
                <a:latin typeface="Garamond"/>
                <a:cs typeface="Garamond"/>
              </a:rPr>
              <a:t>Upcoming opportunities:</a:t>
            </a:r>
          </a:p>
          <a:p>
            <a:r>
              <a:rPr lang="en-US" sz="1400" dirty="0">
                <a:latin typeface="Garamond"/>
                <a:cs typeface="Garamond"/>
              </a:rPr>
              <a:t> </a:t>
            </a:r>
          </a:p>
          <a:p>
            <a:r>
              <a:rPr lang="en-US" b="1" dirty="0">
                <a:latin typeface="Garamond"/>
                <a:cs typeface="Garamond"/>
              </a:rPr>
              <a:t>Staff Appreciation Week : May 6 – 10</a:t>
            </a:r>
            <a:endParaRPr lang="en-US" sz="2800" dirty="0">
              <a:latin typeface="Garamond"/>
              <a:cs typeface="Garamond"/>
            </a:endParaRPr>
          </a:p>
          <a:p>
            <a:pPr marL="742950" lvl="1" indent="-285750">
              <a:buFont typeface="Arial" panose="020B0604020202020204" pitchFamily="34" charset="0"/>
              <a:buChar char="•"/>
            </a:pPr>
            <a:r>
              <a:rPr lang="en-US" i="1" dirty="0">
                <a:latin typeface="Garamond"/>
                <a:cs typeface="Garamond"/>
              </a:rPr>
              <a:t>We will provide breakfasts, lunches, and treats to the staff during the week</a:t>
            </a:r>
          </a:p>
          <a:p>
            <a:pPr marL="742950" lvl="1" indent="-285750">
              <a:buFont typeface="Arial" panose="020B0604020202020204" pitchFamily="34" charset="0"/>
              <a:buChar char="•"/>
            </a:pPr>
            <a:r>
              <a:rPr lang="en-US" i="1" dirty="0">
                <a:latin typeface="Garamond"/>
                <a:cs typeface="Garamond"/>
              </a:rPr>
              <a:t>We will be asking for food and gift card donations from families</a:t>
            </a:r>
          </a:p>
          <a:p>
            <a:pPr marL="742950" lvl="1" indent="-285750">
              <a:buFont typeface="Arial" panose="020B0604020202020204" pitchFamily="34" charset="0"/>
              <a:buChar char="•"/>
            </a:pPr>
            <a:r>
              <a:rPr lang="en-US" i="1" dirty="0">
                <a:latin typeface="Garamond"/>
                <a:cs typeface="Garamond"/>
              </a:rPr>
              <a:t>We will work with the Leadership Team and Ms. </a:t>
            </a:r>
            <a:r>
              <a:rPr lang="en-US" i="1" dirty="0" err="1">
                <a:latin typeface="Garamond"/>
                <a:cs typeface="Garamond"/>
              </a:rPr>
              <a:t>Butson</a:t>
            </a:r>
            <a:r>
              <a:rPr lang="en-US" i="1" dirty="0">
                <a:latin typeface="Garamond"/>
                <a:cs typeface="Garamond"/>
              </a:rPr>
              <a:t> on a theme</a:t>
            </a:r>
          </a:p>
          <a:p>
            <a:endParaRPr lang="en-US" b="1" dirty="0">
              <a:latin typeface="Garamond"/>
              <a:cs typeface="Garamond"/>
            </a:endParaRPr>
          </a:p>
          <a:p>
            <a:r>
              <a:rPr lang="en-US" b="1" dirty="0">
                <a:latin typeface="Garamond"/>
                <a:cs typeface="Garamond"/>
              </a:rPr>
              <a:t>8</a:t>
            </a:r>
            <a:r>
              <a:rPr lang="en-US" b="1" baseline="30000" dirty="0">
                <a:latin typeface="Garamond"/>
                <a:cs typeface="Garamond"/>
              </a:rPr>
              <a:t>th</a:t>
            </a:r>
            <a:r>
              <a:rPr lang="en-US" b="1" dirty="0">
                <a:latin typeface="Garamond"/>
                <a:cs typeface="Garamond"/>
              </a:rPr>
              <a:t> Grade Party – June 21</a:t>
            </a:r>
            <a:endParaRPr lang="en-US" dirty="0">
              <a:latin typeface="Garamond"/>
              <a:cs typeface="Garamond"/>
            </a:endParaRPr>
          </a:p>
          <a:p>
            <a:r>
              <a:rPr lang="en-US" i="1" dirty="0">
                <a:latin typeface="Garamond"/>
                <a:cs typeface="Garamond"/>
              </a:rPr>
              <a:t>Typically 6:00-8:00pm</a:t>
            </a:r>
            <a:r>
              <a:rPr lang="en-US" i="1" dirty="0">
                <a:latin typeface="Garamond" charset="0"/>
                <a:ea typeface="Garamond" charset="0"/>
                <a:cs typeface="Garamond" charset="0"/>
              </a:rPr>
              <a:t>. We will be asking for volunteers and donations for the event. </a:t>
            </a:r>
          </a:p>
          <a:p>
            <a:endParaRPr lang="en-US" b="1" dirty="0">
              <a:latin typeface="Garamond"/>
              <a:cs typeface="Garamond"/>
            </a:endParaRPr>
          </a:p>
          <a:p>
            <a:r>
              <a:rPr lang="en-US" b="1" dirty="0">
                <a:latin typeface="Garamond"/>
                <a:cs typeface="Garamond"/>
              </a:rPr>
              <a:t>8</a:t>
            </a:r>
            <a:r>
              <a:rPr lang="en-US" b="1" baseline="30000" dirty="0">
                <a:latin typeface="Garamond"/>
                <a:cs typeface="Garamond"/>
              </a:rPr>
              <a:t>th</a:t>
            </a:r>
            <a:r>
              <a:rPr lang="en-US" b="1" dirty="0">
                <a:latin typeface="Garamond"/>
                <a:cs typeface="Garamond"/>
              </a:rPr>
              <a:t> Grade Promotion Reception Chair – June 24</a:t>
            </a:r>
            <a:endParaRPr lang="en-US" dirty="0">
              <a:latin typeface="Garamond"/>
              <a:cs typeface="Garamond"/>
            </a:endParaRPr>
          </a:p>
          <a:p>
            <a:r>
              <a:rPr lang="en-US" i="1" dirty="0">
                <a:latin typeface="Garamond" charset="0"/>
                <a:ea typeface="Garamond" charset="0"/>
                <a:cs typeface="Garamond" charset="0"/>
              </a:rPr>
              <a:t>Parents of 6th and 7th graders - Please pay it forward by helping with the 8th grade reception so that the parents of 8th grade students can sit back and enjoy.</a:t>
            </a:r>
          </a:p>
          <a:p>
            <a:pPr marL="742950" lvl="1" indent="-285750">
              <a:buFont typeface="Arial" charset="0"/>
              <a:buChar char="•"/>
            </a:pPr>
            <a:r>
              <a:rPr lang="en-US" i="1" dirty="0">
                <a:latin typeface="Garamond" charset="0"/>
                <a:ea typeface="Garamond" charset="0"/>
                <a:cs typeface="Garamond" charset="0"/>
              </a:rPr>
              <a:t>Set up is during the ceremony (Periods 5/6).</a:t>
            </a:r>
          </a:p>
          <a:p>
            <a:pPr marL="742950" lvl="1" indent="-285750">
              <a:buFont typeface="Arial" charset="0"/>
              <a:buChar char="•"/>
            </a:pPr>
            <a:r>
              <a:rPr lang="en-US" i="1" dirty="0">
                <a:latin typeface="Garamond" charset="0"/>
                <a:ea typeface="Garamond" charset="0"/>
                <a:cs typeface="Garamond" charset="0"/>
              </a:rPr>
              <a:t>Coordinate volunteers and refreshment donations.</a:t>
            </a:r>
            <a:endParaRPr lang="en-US" sz="2800" dirty="0">
              <a:latin typeface="Garamond"/>
              <a:cs typeface="Garamond"/>
            </a:endParaRPr>
          </a:p>
        </p:txBody>
      </p:sp>
    </p:spTree>
    <p:extLst>
      <p:ext uri="{BB962C8B-B14F-4D97-AF65-F5344CB8AC3E}">
        <p14:creationId xmlns:p14="http://schemas.microsoft.com/office/powerpoint/2010/main" val="3696554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39773" y="1665700"/>
            <a:ext cx="7661203" cy="5016758"/>
          </a:xfrm>
          <a:prstGeom prst="rect">
            <a:avLst/>
          </a:prstGeom>
          <a:noFill/>
        </p:spPr>
        <p:txBody>
          <a:bodyPr wrap="square" rtlCol="0">
            <a:spAutoFit/>
          </a:bodyPr>
          <a:lstStyle/>
          <a:p>
            <a:r>
              <a:rPr lang="en-US" sz="2000" dirty="0" err="1">
                <a:latin typeface="Garamond"/>
                <a:cs typeface="Garamond"/>
              </a:rPr>
              <a:t>ParentWiser</a:t>
            </a:r>
            <a:r>
              <a:rPr lang="en-US" sz="2000" dirty="0">
                <a:latin typeface="Garamond"/>
                <a:cs typeface="Garamond"/>
              </a:rPr>
              <a:t> is a parenting lecture series comprised of local and nationally-known experts who are invited to share the latest information in effective parenting with parents of the Issaquah School District. </a:t>
            </a:r>
          </a:p>
          <a:p>
            <a:endParaRPr lang="en-US" sz="2000" dirty="0">
              <a:latin typeface="Garamond"/>
              <a:cs typeface="Garamond"/>
            </a:endParaRPr>
          </a:p>
          <a:p>
            <a:r>
              <a:rPr lang="en-US" sz="2000" dirty="0">
                <a:latin typeface="Garamond"/>
                <a:cs typeface="Garamond"/>
              </a:rPr>
              <a:t>Upcoming events include: </a:t>
            </a:r>
          </a:p>
          <a:p>
            <a:pPr marL="285750" indent="-285750">
              <a:buFont typeface="Arial"/>
              <a:buChar char="•"/>
            </a:pPr>
            <a:r>
              <a:rPr lang="en-US" sz="2000" dirty="0">
                <a:latin typeface="Garamond"/>
                <a:cs typeface="Garamond"/>
              </a:rPr>
              <a:t>March 25, 27, and 28 – </a:t>
            </a:r>
            <a:r>
              <a:rPr lang="en-US" sz="2000" i="1" dirty="0">
                <a:latin typeface="Garamond"/>
                <a:cs typeface="Garamond"/>
              </a:rPr>
              <a:t>LIKE,</a:t>
            </a:r>
            <a:r>
              <a:rPr lang="en-US" sz="2000" dirty="0">
                <a:latin typeface="Garamond"/>
                <a:cs typeface="Garamond"/>
              </a:rPr>
              <a:t> film documentary &amp; discussion</a:t>
            </a:r>
          </a:p>
          <a:p>
            <a:pPr marL="285750" indent="-285750">
              <a:buFont typeface="Arial"/>
              <a:buChar char="•"/>
            </a:pPr>
            <a:r>
              <a:rPr lang="en-US" sz="2000" dirty="0">
                <a:latin typeface="Garamond"/>
                <a:cs typeface="Garamond"/>
              </a:rPr>
              <a:t>April 2 – </a:t>
            </a:r>
            <a:r>
              <a:rPr lang="en-US" sz="2000" i="1" dirty="0">
                <a:latin typeface="Garamond"/>
                <a:cs typeface="Garamond"/>
              </a:rPr>
              <a:t>Hidden in Plain Sight</a:t>
            </a:r>
          </a:p>
          <a:p>
            <a:pPr marL="285750" indent="-285750">
              <a:buFont typeface="Arial"/>
              <a:buChar char="•"/>
            </a:pPr>
            <a:r>
              <a:rPr lang="en-US" sz="2000" dirty="0">
                <a:latin typeface="Garamond"/>
                <a:cs typeface="Garamond"/>
              </a:rPr>
              <a:t>April 25 – </a:t>
            </a:r>
            <a:r>
              <a:rPr lang="en-US" sz="2000" i="1" dirty="0">
                <a:latin typeface="Garamond"/>
                <a:cs typeface="Garamond"/>
              </a:rPr>
              <a:t>Teen Vaping, </a:t>
            </a:r>
            <a:r>
              <a:rPr lang="en-US" sz="2000" dirty="0">
                <a:latin typeface="Garamond"/>
                <a:cs typeface="Garamond"/>
              </a:rPr>
              <a:t>Jerry Blackburn, M.ED., CDP is the Program Manager for Substance Abuse and Prevention Services with Friends of Youth, Issaquah</a:t>
            </a:r>
          </a:p>
          <a:p>
            <a:pPr marL="285750" indent="-285750">
              <a:buFont typeface="Arial"/>
              <a:buChar char="•"/>
            </a:pPr>
            <a:r>
              <a:rPr lang="en-US" sz="2000" dirty="0">
                <a:latin typeface="Garamond"/>
                <a:cs typeface="Garamond"/>
              </a:rPr>
              <a:t>May 6 and 7 – </a:t>
            </a:r>
            <a:r>
              <a:rPr lang="en-US" sz="2000" i="1" dirty="0">
                <a:latin typeface="Garamond"/>
                <a:cs typeface="Garamond"/>
              </a:rPr>
              <a:t>Challenge Success: Reduce Academic Stress without Sacrificing Achievement,</a:t>
            </a:r>
            <a:r>
              <a:rPr lang="en-US" sz="2000" dirty="0">
                <a:latin typeface="Garamond"/>
                <a:cs typeface="Garamond"/>
              </a:rPr>
              <a:t> Mary </a:t>
            </a:r>
            <a:r>
              <a:rPr lang="en-US" sz="2000" dirty="0" err="1">
                <a:latin typeface="Garamond"/>
                <a:cs typeface="Garamond"/>
              </a:rPr>
              <a:t>Hofstedt</a:t>
            </a:r>
            <a:r>
              <a:rPr lang="en-US" sz="2000" dirty="0">
                <a:latin typeface="Garamond"/>
                <a:cs typeface="Garamond"/>
              </a:rPr>
              <a:t>, School Program Director for Challenge Success, Stanford University</a:t>
            </a:r>
          </a:p>
          <a:p>
            <a:pPr marL="285750" indent="-285750">
              <a:buFont typeface="Arial"/>
              <a:buChar char="•"/>
            </a:pPr>
            <a:endParaRPr lang="en-US" sz="2000" dirty="0">
              <a:latin typeface="Garamond"/>
              <a:cs typeface="Garamond"/>
            </a:endParaRPr>
          </a:p>
          <a:p>
            <a:r>
              <a:rPr lang="en-US" sz="2000" dirty="0">
                <a:latin typeface="Garamond"/>
                <a:cs typeface="Garamond"/>
              </a:rPr>
              <a:t>Attendance at </a:t>
            </a:r>
            <a:r>
              <a:rPr lang="en-US" sz="2000" dirty="0" err="1">
                <a:latin typeface="Garamond"/>
                <a:cs typeface="Garamond"/>
              </a:rPr>
              <a:t>ParentWiser</a:t>
            </a:r>
            <a:r>
              <a:rPr lang="en-US" sz="2000" dirty="0">
                <a:latin typeface="Garamond"/>
                <a:cs typeface="Garamond"/>
              </a:rPr>
              <a:t> events is free for PTSA Members of Issaquah District schools. Find out more and register at </a:t>
            </a:r>
            <a:r>
              <a:rPr lang="en-US" sz="2000" u="sng" dirty="0" err="1">
                <a:latin typeface="Garamond"/>
                <a:cs typeface="Garamond"/>
              </a:rPr>
              <a:t>ParentWiser.org</a:t>
            </a:r>
            <a:endParaRPr lang="en-US" sz="2000" u="sng" dirty="0">
              <a:latin typeface="Garamond"/>
              <a:cs typeface="Garamond"/>
            </a:endParaRPr>
          </a:p>
        </p:txBody>
      </p:sp>
    </p:spTree>
    <p:extLst>
      <p:ext uri="{BB962C8B-B14F-4D97-AF65-F5344CB8AC3E}">
        <p14:creationId xmlns:p14="http://schemas.microsoft.com/office/powerpoint/2010/main" val="204937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716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615553"/>
          </a:xfrm>
          <a:prstGeom prst="rect">
            <a:avLst/>
          </a:prstGeom>
          <a:noFill/>
        </p:spPr>
        <p:txBody>
          <a:bodyPr wrap="square" rtlCol="0">
            <a:spAutoFit/>
          </a:bodyPr>
          <a:lstStyle/>
          <a:p>
            <a:r>
              <a:rPr lang="en-US" sz="3400" b="1" dirty="0">
                <a:latin typeface="Garamond"/>
                <a:cs typeface="Garamond"/>
              </a:rPr>
              <a:t>Issaquah Schools Foundation</a:t>
            </a:r>
          </a:p>
        </p:txBody>
      </p:sp>
      <p:sp>
        <p:nvSpPr>
          <p:cNvPr id="8" name="TextBox 7"/>
          <p:cNvSpPr txBox="1"/>
          <p:nvPr/>
        </p:nvSpPr>
        <p:spPr>
          <a:xfrm>
            <a:off x="739774" y="1546232"/>
            <a:ext cx="8261351" cy="5386090"/>
          </a:xfrm>
          <a:prstGeom prst="rect">
            <a:avLst/>
          </a:prstGeom>
          <a:noFill/>
        </p:spPr>
        <p:txBody>
          <a:bodyPr wrap="square" rtlCol="0">
            <a:spAutoFit/>
          </a:bodyPr>
          <a:lstStyle/>
          <a:p>
            <a:pPr marL="457200" indent="-457200">
              <a:buFont typeface="Arial" panose="020B0604020202020204" pitchFamily="34" charset="0"/>
              <a:buChar char="•"/>
            </a:pPr>
            <a:r>
              <a:rPr lang="en-US" sz="3600" dirty="0">
                <a:latin typeface="Garamond" panose="02020404030301010803" pitchFamily="18" charset="0"/>
                <a:cs typeface="Garamond"/>
              </a:rPr>
              <a:t>State of Mind Conference</a:t>
            </a:r>
          </a:p>
          <a:p>
            <a:pPr lvl="1"/>
            <a:r>
              <a:rPr lang="en-US" sz="2800" dirty="0">
                <a:latin typeface="Garamond" panose="02020404030301010803" pitchFamily="18" charset="0"/>
                <a:cs typeface="Garamond"/>
              </a:rPr>
              <a:t>Saturday, March 30, at Gibson </a:t>
            </a:r>
            <a:r>
              <a:rPr lang="en-US" sz="2800" dirty="0" err="1">
                <a:latin typeface="Garamond" panose="02020404030301010803" pitchFamily="18" charset="0"/>
                <a:cs typeface="Garamond"/>
              </a:rPr>
              <a:t>Ek</a:t>
            </a:r>
            <a:r>
              <a:rPr lang="en-US" sz="2800" dirty="0">
                <a:latin typeface="Garamond" panose="02020404030301010803" pitchFamily="18" charset="0"/>
                <a:cs typeface="Garamond"/>
              </a:rPr>
              <a:t> High School from 1:00pm - 4:30pm</a:t>
            </a:r>
          </a:p>
          <a:p>
            <a:pPr marL="457200" indent="-457200">
              <a:spcBef>
                <a:spcPts val="2400"/>
              </a:spcBef>
              <a:buFont typeface="Arial" charset="0"/>
              <a:buChar char="•"/>
            </a:pPr>
            <a:r>
              <a:rPr lang="en-US" sz="3600" dirty="0">
                <a:latin typeface="Garamond" panose="02020404030301010803" pitchFamily="18" charset="0"/>
                <a:cs typeface="Garamond"/>
              </a:rPr>
              <a:t>Dining for Kids</a:t>
            </a:r>
          </a:p>
          <a:p>
            <a:pPr lvl="1"/>
            <a:r>
              <a:rPr lang="en-US" sz="2800" dirty="0">
                <a:latin typeface="Garamond" panose="02020404030301010803" pitchFamily="18" charset="0"/>
                <a:cs typeface="Garamond"/>
              </a:rPr>
              <a:t>Wednesday, April 3, at </a:t>
            </a:r>
          </a:p>
          <a:p>
            <a:pPr lvl="1"/>
            <a:r>
              <a:rPr lang="en-US" sz="2800" i="1" dirty="0">
                <a:latin typeface="Garamond" panose="02020404030301010803" pitchFamily="18" charset="0"/>
                <a:cs typeface="Garamond"/>
              </a:rPr>
              <a:t>Resonate Brewery &amp; Pizzeria</a:t>
            </a:r>
          </a:p>
          <a:p>
            <a:pPr marL="457200" indent="-457200">
              <a:spcBef>
                <a:spcPts val="2400"/>
              </a:spcBef>
              <a:buFont typeface="Arial" panose="020B0604020202020204" pitchFamily="34" charset="0"/>
              <a:buChar char="•"/>
            </a:pPr>
            <a:r>
              <a:rPr lang="en-US" sz="3600" dirty="0">
                <a:latin typeface="Garamond" panose="02020404030301010803" pitchFamily="18" charset="0"/>
                <a:cs typeface="Garamond"/>
              </a:rPr>
              <a:t>LIKE film documentary and discussion</a:t>
            </a:r>
            <a:r>
              <a:rPr lang="en-US" sz="2800" dirty="0">
                <a:latin typeface="Garamond" panose="02020404030301010803" pitchFamily="18" charset="0"/>
                <a:cs typeface="Garamond"/>
              </a:rPr>
              <a:t>, March 25, 27, or 28 @ 7pm</a:t>
            </a:r>
          </a:p>
          <a:p>
            <a:pPr lvl="1"/>
            <a:r>
              <a:rPr lang="en-US" sz="2800" dirty="0">
                <a:latin typeface="Garamond" panose="02020404030301010803" pitchFamily="18" charset="0"/>
                <a:cs typeface="Garamond"/>
              </a:rPr>
              <a:t>For parents AND students grades 6-12. Register and check out more events at http://</a:t>
            </a:r>
            <a:r>
              <a:rPr lang="en-US" sz="2800" dirty="0" err="1">
                <a:latin typeface="Garamond" panose="02020404030301010803" pitchFamily="18" charset="0"/>
                <a:cs typeface="Garamond"/>
              </a:rPr>
              <a:t>ParentWiser.org</a:t>
            </a:r>
            <a:endParaRPr lang="en-US" sz="2800" dirty="0">
              <a:latin typeface="Garamond" panose="02020404030301010803" pitchFamily="18" charset="0"/>
              <a:cs typeface="Garamond"/>
            </a:endParaRPr>
          </a:p>
        </p:txBody>
      </p:sp>
      <p:pic>
        <p:nvPicPr>
          <p:cNvPr id="9" name="Picture 8">
            <a:extLst>
              <a:ext uri="{FF2B5EF4-FFF2-40B4-BE49-F238E27FC236}">
                <a16:creationId xmlns:a16="http://schemas.microsoft.com/office/drawing/2014/main" id="{9FB9A25A-53DF-184C-8FF2-E7DA57110B15}"/>
              </a:ext>
            </a:extLst>
          </p:cNvPr>
          <p:cNvPicPr>
            <a:picLocks noChangeAspect="1"/>
          </p:cNvPicPr>
          <p:nvPr/>
        </p:nvPicPr>
        <p:blipFill>
          <a:blip r:embed="rId4"/>
          <a:stretch>
            <a:fillRect/>
          </a:stretch>
        </p:blipFill>
        <p:spPr>
          <a:xfrm>
            <a:off x="4994662" y="2767789"/>
            <a:ext cx="3790666" cy="2146464"/>
          </a:xfrm>
          <a:prstGeom prst="rect">
            <a:avLst/>
          </a:prstGeom>
        </p:spPr>
      </p:pic>
    </p:spTree>
    <p:extLst>
      <p:ext uri="{BB962C8B-B14F-4D97-AF65-F5344CB8AC3E}">
        <p14:creationId xmlns:p14="http://schemas.microsoft.com/office/powerpoint/2010/main" val="2131289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Awards Presentation</a:t>
            </a:r>
          </a:p>
        </p:txBody>
      </p:sp>
      <p:sp>
        <p:nvSpPr>
          <p:cNvPr id="8" name="TextBox 7"/>
          <p:cNvSpPr txBox="1"/>
          <p:nvPr/>
        </p:nvSpPr>
        <p:spPr>
          <a:xfrm>
            <a:off x="739774" y="1562100"/>
            <a:ext cx="7182337" cy="800219"/>
          </a:xfrm>
          <a:prstGeom prst="rect">
            <a:avLst/>
          </a:prstGeom>
          <a:noFill/>
        </p:spPr>
        <p:txBody>
          <a:bodyPr wrap="square" rtlCol="0">
            <a:spAutoFit/>
          </a:bodyPr>
          <a:lstStyle/>
          <a:p>
            <a:pPr marL="571500" indent="-571500">
              <a:buFont typeface="Arial"/>
              <a:buChar char="•"/>
            </a:pPr>
            <a:r>
              <a:rPr lang="en-US" sz="2300" dirty="0">
                <a:latin typeface="Garamond"/>
                <a:cs typeface="Garamond"/>
              </a:rPr>
              <a:t>Awards Committee: Sheila Barlow, Joslyn Rucker, and Melody Lee</a:t>
            </a:r>
          </a:p>
        </p:txBody>
      </p:sp>
    </p:spTree>
    <p:extLst>
      <p:ext uri="{BB962C8B-B14F-4D97-AF65-F5344CB8AC3E}">
        <p14:creationId xmlns:p14="http://schemas.microsoft.com/office/powerpoint/2010/main" val="1588850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Awards Presentation</a:t>
            </a:r>
          </a:p>
        </p:txBody>
      </p:sp>
      <p:sp>
        <p:nvSpPr>
          <p:cNvPr id="8" name="TextBox 7"/>
          <p:cNvSpPr txBox="1"/>
          <p:nvPr/>
        </p:nvSpPr>
        <p:spPr>
          <a:xfrm>
            <a:off x="739774" y="1562100"/>
            <a:ext cx="7182337" cy="5155257"/>
          </a:xfrm>
          <a:prstGeom prst="rect">
            <a:avLst/>
          </a:prstGeom>
          <a:noFill/>
        </p:spPr>
        <p:txBody>
          <a:bodyPr wrap="square" rtlCol="0">
            <a:spAutoFit/>
          </a:bodyPr>
          <a:lstStyle/>
          <a:p>
            <a:r>
              <a:rPr lang="en-US" sz="3600" b="1" dirty="0">
                <a:latin typeface="Garamond"/>
                <a:cs typeface="Garamond"/>
              </a:rPr>
              <a:t>2018 Individual Award Winners:</a:t>
            </a:r>
          </a:p>
          <a:p>
            <a:endParaRPr lang="en-US" sz="1200" dirty="0">
              <a:latin typeface="Garamond" panose="02020404030301010803" pitchFamily="18" charset="0"/>
            </a:endParaRPr>
          </a:p>
          <a:p>
            <a:r>
              <a:rPr lang="en-US" sz="3200" b="1" dirty="0">
                <a:latin typeface="Garamond" panose="02020404030301010803" pitchFamily="18" charset="0"/>
              </a:rPr>
              <a:t>Golden Acorn</a:t>
            </a:r>
          </a:p>
          <a:p>
            <a:pPr lvl="1"/>
            <a:r>
              <a:rPr lang="en-US" i="1" dirty="0">
                <a:latin typeface="Garamond" panose="02020404030301010803" pitchFamily="18" charset="0"/>
                <a:ea typeface="ＭＳ Ｐゴシック"/>
              </a:rPr>
              <a:t>State PTA award presented to a volunteer in recognition of his/her dedication and service to children and youth.</a:t>
            </a:r>
            <a:endParaRPr lang="en-US" sz="1600" dirty="0">
              <a:latin typeface="Garamond" panose="02020404030301010803" pitchFamily="18" charset="0"/>
            </a:endParaRPr>
          </a:p>
          <a:p>
            <a:pPr lvl="1" indent="457200">
              <a:spcBef>
                <a:spcPts val="600"/>
              </a:spcBef>
            </a:pPr>
            <a:r>
              <a:rPr lang="en-US" sz="2800" b="1" dirty="0">
                <a:latin typeface="Garamond"/>
                <a:cs typeface="Garamond"/>
              </a:rPr>
              <a:t>Lisa Small</a:t>
            </a:r>
          </a:p>
          <a:p>
            <a:endParaRPr lang="en-US" sz="1200" dirty="0">
              <a:latin typeface="Garamond" panose="02020404030301010803" pitchFamily="18" charset="0"/>
            </a:endParaRPr>
          </a:p>
          <a:p>
            <a:endParaRPr lang="en-US" sz="1200" dirty="0">
              <a:latin typeface="Garamond" panose="02020404030301010803" pitchFamily="18" charset="0"/>
            </a:endParaRPr>
          </a:p>
          <a:p>
            <a:endParaRPr lang="en-US" sz="1200" dirty="0">
              <a:latin typeface="Garamond" panose="02020404030301010803" pitchFamily="18" charset="0"/>
            </a:endParaRPr>
          </a:p>
          <a:p>
            <a:r>
              <a:rPr lang="en-US" sz="3200" b="1" dirty="0">
                <a:latin typeface="Garamond" panose="02020404030301010803" pitchFamily="18" charset="0"/>
              </a:rPr>
              <a:t>Outstanding Educator</a:t>
            </a:r>
          </a:p>
          <a:p>
            <a:pPr lvl="1"/>
            <a:r>
              <a:rPr lang="en-US" i="1" dirty="0">
                <a:latin typeface="Garamond" panose="02020404030301010803" pitchFamily="18" charset="0"/>
              </a:rPr>
              <a:t>State PTA award honoring an outstanding educator who has made significant contributions. </a:t>
            </a:r>
            <a:endParaRPr lang="en-US" sz="1600" dirty="0">
              <a:latin typeface="Garamond" panose="02020404030301010803" pitchFamily="18" charset="0"/>
            </a:endParaRPr>
          </a:p>
          <a:p>
            <a:pPr>
              <a:spcBef>
                <a:spcPts val="1200"/>
              </a:spcBef>
            </a:pPr>
            <a:r>
              <a:rPr lang="en-US" sz="2800" b="1" dirty="0">
                <a:latin typeface="Garamond"/>
                <a:cs typeface="Garamond"/>
              </a:rPr>
              <a:t>		TBA at Staff Appreciation Lunch on</a:t>
            </a:r>
          </a:p>
          <a:p>
            <a:r>
              <a:rPr lang="en-US" sz="2800" b="1" dirty="0">
                <a:latin typeface="Garamond"/>
                <a:cs typeface="Garamond"/>
              </a:rPr>
              <a:t>		March 22 – watch the </a:t>
            </a:r>
            <a:r>
              <a:rPr lang="en-US" sz="2800" b="1" dirty="0" err="1">
                <a:latin typeface="Garamond"/>
                <a:cs typeface="Garamond"/>
              </a:rPr>
              <a:t>eNews</a:t>
            </a:r>
            <a:r>
              <a:rPr lang="en-US" sz="2800" b="1" dirty="0">
                <a:latin typeface="Garamond"/>
                <a:cs typeface="Garamond"/>
              </a:rPr>
              <a:t> next week!</a:t>
            </a:r>
          </a:p>
        </p:txBody>
      </p:sp>
      <p:pic>
        <p:nvPicPr>
          <p:cNvPr id="10" name="Picture 9" descr="Golden Acron Image.jpg">
            <a:extLst>
              <a:ext uri="{FF2B5EF4-FFF2-40B4-BE49-F238E27FC236}">
                <a16:creationId xmlns:a16="http://schemas.microsoft.com/office/drawing/2014/main" id="{343D5A8D-3963-0D40-9F05-7B28829CE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8897" y="3180237"/>
            <a:ext cx="1465718" cy="1419914"/>
          </a:xfrm>
          <a:prstGeom prst="rect">
            <a:avLst/>
          </a:prstGeom>
          <a:effectLst>
            <a:softEdge rad="165100"/>
          </a:effectLst>
        </p:spPr>
      </p:pic>
    </p:spTree>
    <p:extLst>
      <p:ext uri="{BB962C8B-B14F-4D97-AF65-F5344CB8AC3E}">
        <p14:creationId xmlns:p14="http://schemas.microsoft.com/office/powerpoint/2010/main" val="2080547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Election of Officers</a:t>
            </a:r>
          </a:p>
        </p:txBody>
      </p:sp>
      <p:sp>
        <p:nvSpPr>
          <p:cNvPr id="8" name="TextBox 7"/>
          <p:cNvSpPr txBox="1"/>
          <p:nvPr/>
        </p:nvSpPr>
        <p:spPr>
          <a:xfrm>
            <a:off x="739774" y="1562100"/>
            <a:ext cx="8261351" cy="5055230"/>
          </a:xfrm>
          <a:prstGeom prst="rect">
            <a:avLst/>
          </a:prstGeom>
          <a:noFill/>
        </p:spPr>
        <p:txBody>
          <a:bodyPr wrap="square" rtlCol="0">
            <a:spAutoFit/>
          </a:bodyPr>
          <a:lstStyle/>
          <a:p>
            <a:r>
              <a:rPr lang="en-US" sz="1750" b="1" dirty="0">
                <a:latin typeface="Garamond" panose="02020404030301010803" pitchFamily="18" charset="0"/>
              </a:rPr>
              <a:t>Article 5, Section 6 of the WSPTA Uniform Bylaws </a:t>
            </a:r>
            <a:endParaRPr lang="en-US" sz="1750" dirty="0">
              <a:latin typeface="Garamond" panose="02020404030301010803" pitchFamily="18" charset="0"/>
            </a:endParaRPr>
          </a:p>
          <a:p>
            <a:pPr marL="400050" lvl="1" indent="0">
              <a:buNone/>
            </a:pPr>
            <a:r>
              <a:rPr lang="en-US" sz="1750" b="1" dirty="0">
                <a:latin typeface="Garamond" panose="02020404030301010803" pitchFamily="18" charset="0"/>
              </a:rPr>
              <a:t>Officers and Their Election </a:t>
            </a:r>
            <a:endParaRPr lang="en-US" sz="1750" dirty="0">
              <a:latin typeface="Garamond" panose="02020404030301010803" pitchFamily="18" charset="0"/>
            </a:endParaRPr>
          </a:p>
          <a:p>
            <a:pPr marL="742950" lvl="1" indent="-342900">
              <a:spcAft>
                <a:spcPts val="600"/>
              </a:spcAft>
              <a:buAutoNum type="alphaUcPeriod"/>
            </a:pPr>
            <a:r>
              <a:rPr lang="en-US" sz="1750" dirty="0">
                <a:latin typeface="Garamond" panose="02020404030301010803" pitchFamily="18" charset="0"/>
              </a:rPr>
              <a:t>Each local PTA and council shall have at least four elected officers: president, vice president, secretary, and treasurer. Other officers may be specified in the local PTA or council standing rules.</a:t>
            </a:r>
          </a:p>
          <a:p>
            <a:pPr marL="742950" lvl="1" indent="-342900">
              <a:spcAft>
                <a:spcPts val="600"/>
              </a:spcAft>
              <a:buAutoNum type="alphaUcPeriod"/>
            </a:pPr>
            <a:r>
              <a:rPr lang="en-US" sz="1750" dirty="0">
                <a:latin typeface="Garamond" panose="02020404030301010803" pitchFamily="18" charset="0"/>
              </a:rPr>
              <a:t>The local PTA and council officers shall be elected by ballot prior to the end of the fiscal year for a term of one year and until their successors are elected. A majority vote is necessary to elect. If only one candidate is nominated for an office, the candidate shall be declared elected.</a:t>
            </a:r>
          </a:p>
          <a:p>
            <a:pPr marL="742950" lvl="1" indent="-342900">
              <a:spcAft>
                <a:spcPts val="600"/>
              </a:spcAft>
              <a:buAutoNum type="alphaUcPeriod"/>
            </a:pPr>
            <a:r>
              <a:rPr lang="en-US" sz="1750" dirty="0">
                <a:latin typeface="Garamond" panose="02020404030301010803" pitchFamily="18" charset="0"/>
              </a:rPr>
              <a:t>A member may not serve more than two consecutive terms in the same office. An officer having served eight or more months shall be considered to have served a full term.</a:t>
            </a:r>
          </a:p>
          <a:p>
            <a:pPr marL="742950" lvl="1" indent="-342900">
              <a:spcAft>
                <a:spcPts val="600"/>
              </a:spcAft>
              <a:buAutoNum type="alphaUcPeriod"/>
            </a:pPr>
            <a:r>
              <a:rPr lang="en-US" sz="1750" dirty="0">
                <a:latin typeface="Garamond" panose="02020404030301010803" pitchFamily="18" charset="0"/>
              </a:rPr>
              <a:t>Officers shall assume their duties on July 1 in the year elected.</a:t>
            </a:r>
          </a:p>
          <a:p>
            <a:pPr marL="742950" lvl="1" indent="-342900">
              <a:spcAft>
                <a:spcPts val="600"/>
              </a:spcAft>
              <a:buAutoNum type="alphaUcPeriod"/>
            </a:pPr>
            <a:r>
              <a:rPr lang="en-US" sz="1750" dirty="0">
                <a:latin typeface="Garamond" panose="02020404030301010803" pitchFamily="18" charset="0"/>
              </a:rPr>
              <a:t>To be elected to office in a local PTA, a person shall be at least 18 years of age. The person shall have been a member of any local PTA for at least 15 days preceding the election. . . .</a:t>
            </a:r>
          </a:p>
          <a:p>
            <a:pPr marL="742950" lvl="1" indent="-342900">
              <a:spcAft>
                <a:spcPts val="600"/>
              </a:spcAft>
              <a:buAutoNum type="alphaUcPeriod"/>
            </a:pPr>
            <a:r>
              <a:rPr lang="en-US" sz="1750" dirty="0">
                <a:latin typeface="Garamond" panose="02020404030301010803" pitchFamily="18" charset="0"/>
              </a:rPr>
              <a:t>Each officer of a local PTA shall be a member of that local PTA.</a:t>
            </a:r>
          </a:p>
        </p:txBody>
      </p:sp>
    </p:spTree>
    <p:extLst>
      <p:ext uri="{BB962C8B-B14F-4D97-AF65-F5344CB8AC3E}">
        <p14:creationId xmlns:p14="http://schemas.microsoft.com/office/powerpoint/2010/main" val="4205692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Election of Officers</a:t>
            </a:r>
          </a:p>
        </p:txBody>
      </p:sp>
      <p:sp>
        <p:nvSpPr>
          <p:cNvPr id="8" name="TextBox 7"/>
          <p:cNvSpPr txBox="1"/>
          <p:nvPr/>
        </p:nvSpPr>
        <p:spPr>
          <a:xfrm>
            <a:off x="739774" y="1562100"/>
            <a:ext cx="8261351" cy="4770537"/>
          </a:xfrm>
          <a:prstGeom prst="rect">
            <a:avLst/>
          </a:prstGeom>
          <a:noFill/>
        </p:spPr>
        <p:txBody>
          <a:bodyPr wrap="square" rtlCol="0">
            <a:spAutoFit/>
          </a:bodyPr>
          <a:lstStyle/>
          <a:p>
            <a:pPr>
              <a:spcAft>
                <a:spcPts val="1200"/>
              </a:spcAft>
            </a:pPr>
            <a:r>
              <a:rPr lang="en-US" sz="3600" dirty="0">
                <a:latin typeface="Garamond"/>
                <a:cs typeface="Garamond"/>
              </a:rPr>
              <a:t>Pursuant to the PCMS PTSA Standing Rules, our elected officers are:</a:t>
            </a:r>
          </a:p>
          <a:p>
            <a:pPr marL="1028700" lvl="1" indent="-571500">
              <a:buFont typeface="Arial" panose="020B0604020202020204" pitchFamily="34" charset="0"/>
              <a:buChar char="•"/>
            </a:pPr>
            <a:r>
              <a:rPr lang="en-US" sz="2800" dirty="0">
                <a:latin typeface="Garamond"/>
                <a:cs typeface="Garamond"/>
              </a:rPr>
              <a:t>President</a:t>
            </a:r>
          </a:p>
          <a:p>
            <a:pPr marL="1028700" lvl="1" indent="-571500">
              <a:buFont typeface="Arial" panose="020B0604020202020204" pitchFamily="34" charset="0"/>
              <a:buChar char="•"/>
            </a:pPr>
            <a:r>
              <a:rPr lang="en-US" sz="2800" dirty="0">
                <a:latin typeface="Garamond"/>
                <a:cs typeface="Garamond"/>
              </a:rPr>
              <a:t>V.P. - Programs</a:t>
            </a:r>
          </a:p>
          <a:p>
            <a:pPr marL="1028700" lvl="1" indent="-571500">
              <a:buFont typeface="Arial" panose="020B0604020202020204" pitchFamily="34" charset="0"/>
              <a:buChar char="•"/>
            </a:pPr>
            <a:r>
              <a:rPr lang="en-US" sz="2800" dirty="0">
                <a:latin typeface="Garamond"/>
                <a:cs typeface="Garamond"/>
              </a:rPr>
              <a:t>V.P. - Volunteers</a:t>
            </a:r>
          </a:p>
          <a:p>
            <a:pPr marL="1028700" lvl="1" indent="-571500">
              <a:buFont typeface="Arial" panose="020B0604020202020204" pitchFamily="34" charset="0"/>
              <a:buChar char="•"/>
            </a:pPr>
            <a:r>
              <a:rPr lang="en-US" sz="2800" dirty="0">
                <a:latin typeface="Garamond"/>
                <a:cs typeface="Garamond"/>
              </a:rPr>
              <a:t>Secretary</a:t>
            </a:r>
          </a:p>
          <a:p>
            <a:pPr marL="1028700" lvl="1" indent="-571500">
              <a:buFont typeface="Arial" panose="020B0604020202020204" pitchFamily="34" charset="0"/>
              <a:buChar char="•"/>
            </a:pPr>
            <a:r>
              <a:rPr lang="en-US" sz="2800" dirty="0">
                <a:latin typeface="Garamond"/>
                <a:cs typeface="Garamond"/>
              </a:rPr>
              <a:t>Treasurer</a:t>
            </a:r>
          </a:p>
          <a:p>
            <a:pPr>
              <a:spcAft>
                <a:spcPts val="1200"/>
              </a:spcAft>
            </a:pPr>
            <a:endParaRPr lang="en-US" sz="3600" dirty="0">
              <a:latin typeface="Garamond"/>
              <a:cs typeface="Garamond"/>
            </a:endParaRPr>
          </a:p>
          <a:p>
            <a:pPr>
              <a:spcAft>
                <a:spcPts val="1200"/>
              </a:spcAft>
            </a:pPr>
            <a:r>
              <a:rPr lang="en-US" sz="3600" dirty="0">
                <a:latin typeface="Garamond"/>
                <a:cs typeface="Garamond"/>
              </a:rPr>
              <a:t>Call for Nominations for 2019-2020</a:t>
            </a:r>
          </a:p>
        </p:txBody>
      </p:sp>
    </p:spTree>
    <p:extLst>
      <p:ext uri="{BB962C8B-B14F-4D97-AF65-F5344CB8AC3E}">
        <p14:creationId xmlns:p14="http://schemas.microsoft.com/office/powerpoint/2010/main" val="30963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Election of Officers</a:t>
            </a:r>
          </a:p>
        </p:txBody>
      </p:sp>
      <p:sp>
        <p:nvSpPr>
          <p:cNvPr id="8" name="TextBox 7"/>
          <p:cNvSpPr txBox="1"/>
          <p:nvPr/>
        </p:nvSpPr>
        <p:spPr>
          <a:xfrm>
            <a:off x="739774" y="1716213"/>
            <a:ext cx="8261351" cy="4124206"/>
          </a:xfrm>
          <a:prstGeom prst="rect">
            <a:avLst/>
          </a:prstGeom>
          <a:noFill/>
        </p:spPr>
        <p:txBody>
          <a:bodyPr wrap="square" rtlCol="0">
            <a:spAutoFit/>
          </a:bodyPr>
          <a:lstStyle/>
          <a:p>
            <a:pPr>
              <a:spcAft>
                <a:spcPts val="1200"/>
              </a:spcAft>
            </a:pPr>
            <a:r>
              <a:rPr lang="en-US" sz="3600" dirty="0">
                <a:latin typeface="Garamond"/>
                <a:cs typeface="Garamond"/>
              </a:rPr>
              <a:t>Nominations:</a:t>
            </a:r>
          </a:p>
          <a:p>
            <a:pPr marL="571500" indent="-571500">
              <a:buFont typeface="Arial" panose="020B0604020202020204" pitchFamily="34" charset="0"/>
              <a:buChar char="•"/>
            </a:pPr>
            <a:r>
              <a:rPr lang="en-US" sz="3600" dirty="0">
                <a:latin typeface="Garamond"/>
                <a:cs typeface="Garamond"/>
              </a:rPr>
              <a:t>President						Open</a:t>
            </a:r>
          </a:p>
          <a:p>
            <a:pPr marL="571500" indent="-571500">
              <a:buFont typeface="Arial" panose="020B0604020202020204" pitchFamily="34" charset="0"/>
              <a:buChar char="•"/>
            </a:pPr>
            <a:r>
              <a:rPr lang="en-US" sz="3600" dirty="0">
                <a:latin typeface="Garamond"/>
                <a:cs typeface="Garamond"/>
              </a:rPr>
              <a:t>V.P. – Programs			Stacy </a:t>
            </a:r>
            <a:r>
              <a:rPr lang="en-US" sz="3600" dirty="0" err="1">
                <a:latin typeface="Garamond"/>
                <a:cs typeface="Garamond"/>
              </a:rPr>
              <a:t>Tatem</a:t>
            </a:r>
            <a:endParaRPr lang="en-US" sz="3600" dirty="0">
              <a:latin typeface="Garamond"/>
              <a:cs typeface="Garamond"/>
            </a:endParaRPr>
          </a:p>
          <a:p>
            <a:pPr marL="571500" indent="-571500">
              <a:buFont typeface="Arial" panose="020B0604020202020204" pitchFamily="34" charset="0"/>
              <a:buChar char="•"/>
            </a:pPr>
            <a:r>
              <a:rPr lang="en-US" sz="3600" dirty="0">
                <a:latin typeface="Garamond"/>
                <a:cs typeface="Garamond"/>
              </a:rPr>
              <a:t>V.P. – Volunteers			Lisa Small</a:t>
            </a:r>
          </a:p>
          <a:p>
            <a:pPr marL="571500" indent="-571500">
              <a:buFont typeface="Arial" panose="020B0604020202020204" pitchFamily="34" charset="0"/>
              <a:buChar char="•"/>
            </a:pPr>
            <a:r>
              <a:rPr lang="en-US" sz="3600" dirty="0">
                <a:latin typeface="Garamond"/>
                <a:cs typeface="Garamond"/>
              </a:rPr>
              <a:t>Secretary						Natalie Edmonds</a:t>
            </a:r>
          </a:p>
          <a:p>
            <a:pPr marL="571500" indent="-571500">
              <a:buFont typeface="Arial" panose="020B0604020202020204" pitchFamily="34" charset="0"/>
              <a:buChar char="•"/>
            </a:pPr>
            <a:r>
              <a:rPr lang="en-US" sz="3600" dirty="0">
                <a:latin typeface="Garamond"/>
                <a:cs typeface="Garamond"/>
              </a:rPr>
              <a:t>Treasurer						Eloisa Tang</a:t>
            </a:r>
          </a:p>
          <a:p>
            <a:pPr>
              <a:spcAft>
                <a:spcPts val="1200"/>
              </a:spcAft>
            </a:pPr>
            <a:endParaRPr lang="en-US" sz="3600" dirty="0">
              <a:latin typeface="Garamond"/>
              <a:cs typeface="Garamond"/>
            </a:endParaRPr>
          </a:p>
        </p:txBody>
      </p:sp>
    </p:spTree>
    <p:extLst>
      <p:ext uri="{BB962C8B-B14F-4D97-AF65-F5344CB8AC3E}">
        <p14:creationId xmlns:p14="http://schemas.microsoft.com/office/powerpoint/2010/main" val="2637031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Spring Grant Requests</a:t>
            </a:r>
          </a:p>
        </p:txBody>
      </p:sp>
      <p:sp>
        <p:nvSpPr>
          <p:cNvPr id="8" name="TextBox 7"/>
          <p:cNvSpPr txBox="1"/>
          <p:nvPr/>
        </p:nvSpPr>
        <p:spPr>
          <a:xfrm>
            <a:off x="739774" y="1716213"/>
            <a:ext cx="8261351" cy="1815882"/>
          </a:xfrm>
          <a:prstGeom prst="rect">
            <a:avLst/>
          </a:prstGeom>
          <a:noFill/>
        </p:spPr>
        <p:txBody>
          <a:bodyPr wrap="square" rtlCol="0">
            <a:spAutoFit/>
          </a:bodyPr>
          <a:lstStyle/>
          <a:p>
            <a:pPr>
              <a:spcAft>
                <a:spcPts val="1200"/>
              </a:spcAft>
            </a:pPr>
            <a:r>
              <a:rPr lang="en-US" sz="2000" dirty="0">
                <a:latin typeface="Garamond"/>
                <a:cs typeface="Garamond"/>
              </a:rPr>
              <a:t>As part of our Spring Enrichment Grant cycle, PCMS Staff has requested, and Dana Bailey has approved, money from PTSA for the following items:</a:t>
            </a:r>
          </a:p>
          <a:p>
            <a:pPr>
              <a:spcAft>
                <a:spcPts val="1200"/>
              </a:spcAft>
            </a:pPr>
            <a:r>
              <a:rPr lang="en-US" sz="1600" dirty="0">
                <a:latin typeface="Garamond"/>
                <a:cs typeface="Garamond"/>
              </a:rPr>
              <a:t> </a:t>
            </a:r>
          </a:p>
          <a:p>
            <a:pPr>
              <a:spcAft>
                <a:spcPts val="1200"/>
              </a:spcAft>
            </a:pPr>
            <a:endParaRPr lang="en-US" sz="3600" dirty="0">
              <a:latin typeface="Garamond"/>
              <a:cs typeface="Garamond"/>
            </a:endParaRPr>
          </a:p>
        </p:txBody>
      </p:sp>
      <p:graphicFrame>
        <p:nvGraphicFramePr>
          <p:cNvPr id="2" name="Table 1">
            <a:extLst>
              <a:ext uri="{FF2B5EF4-FFF2-40B4-BE49-F238E27FC236}">
                <a16:creationId xmlns:a16="http://schemas.microsoft.com/office/drawing/2014/main" id="{04086D9B-EF44-704D-98E3-C60652377557}"/>
              </a:ext>
            </a:extLst>
          </p:cNvPr>
          <p:cNvGraphicFramePr>
            <a:graphicFrameLocks noGrp="1"/>
          </p:cNvGraphicFramePr>
          <p:nvPr>
            <p:extLst>
              <p:ext uri="{D42A27DB-BD31-4B8C-83A1-F6EECF244321}">
                <p14:modId xmlns:p14="http://schemas.microsoft.com/office/powerpoint/2010/main" val="2353564859"/>
              </p:ext>
            </p:extLst>
          </p:nvPr>
        </p:nvGraphicFramePr>
        <p:xfrm>
          <a:off x="825359" y="2547704"/>
          <a:ext cx="7476160" cy="3235960"/>
        </p:xfrm>
        <a:graphic>
          <a:graphicData uri="http://schemas.openxmlformats.org/drawingml/2006/table">
            <a:tbl>
              <a:tblPr firstRow="1" bandRow="1">
                <a:tableStyleId>{5C22544A-7EE6-4342-B048-85BDC9FD1C3A}</a:tableStyleId>
              </a:tblPr>
              <a:tblGrid>
                <a:gridCol w="2226065">
                  <a:extLst>
                    <a:ext uri="{9D8B030D-6E8A-4147-A177-3AD203B41FA5}">
                      <a16:colId xmlns:a16="http://schemas.microsoft.com/office/drawing/2014/main" val="493460948"/>
                    </a:ext>
                  </a:extLst>
                </a:gridCol>
                <a:gridCol w="3801439">
                  <a:extLst>
                    <a:ext uri="{9D8B030D-6E8A-4147-A177-3AD203B41FA5}">
                      <a16:colId xmlns:a16="http://schemas.microsoft.com/office/drawing/2014/main" val="1761234500"/>
                    </a:ext>
                  </a:extLst>
                </a:gridCol>
                <a:gridCol w="1448656">
                  <a:extLst>
                    <a:ext uri="{9D8B030D-6E8A-4147-A177-3AD203B41FA5}">
                      <a16:colId xmlns:a16="http://schemas.microsoft.com/office/drawing/2014/main" val="2623092516"/>
                    </a:ext>
                  </a:extLst>
                </a:gridCol>
              </a:tblGrid>
              <a:tr h="370840">
                <a:tc>
                  <a:txBody>
                    <a:bodyPr/>
                    <a:lstStyle/>
                    <a:p>
                      <a:r>
                        <a:rPr lang="en-US" dirty="0"/>
                        <a:t>Name</a:t>
                      </a:r>
                    </a:p>
                  </a:txBody>
                  <a:tcPr/>
                </a:tc>
                <a:tc>
                  <a:txBody>
                    <a:bodyPr/>
                    <a:lstStyle/>
                    <a:p>
                      <a:r>
                        <a:rPr lang="en-US" dirty="0"/>
                        <a:t>Item</a:t>
                      </a:r>
                    </a:p>
                  </a:txBody>
                  <a:tcPr/>
                </a:tc>
                <a:tc>
                  <a:txBody>
                    <a:bodyPr/>
                    <a:lstStyle/>
                    <a:p>
                      <a:pPr algn="r"/>
                      <a:r>
                        <a:rPr lang="en-US" dirty="0"/>
                        <a:t>Cost</a:t>
                      </a:r>
                    </a:p>
                  </a:txBody>
                  <a:tcPr/>
                </a:tc>
                <a:extLst>
                  <a:ext uri="{0D108BD9-81ED-4DB2-BD59-A6C34878D82A}">
                    <a16:rowId xmlns:a16="http://schemas.microsoft.com/office/drawing/2014/main" val="3510185479"/>
                  </a:ext>
                </a:extLst>
              </a:tr>
              <a:tr h="370840">
                <a:tc>
                  <a:txBody>
                    <a:bodyPr/>
                    <a:lstStyle/>
                    <a:p>
                      <a:r>
                        <a:rPr lang="en-US" dirty="0"/>
                        <a:t>Heidi </a:t>
                      </a:r>
                      <a:r>
                        <a:rPr lang="en-US" dirty="0" err="1"/>
                        <a:t>Fielden</a:t>
                      </a:r>
                      <a:endParaRPr lang="en-US" dirty="0"/>
                    </a:p>
                  </a:txBody>
                  <a:tcPr/>
                </a:tc>
                <a:tc>
                  <a:txBody>
                    <a:bodyPr/>
                    <a:lstStyle/>
                    <a:p>
                      <a:r>
                        <a:rPr lang="en-US" dirty="0"/>
                        <a:t>4 Tall Desks and Chairs</a:t>
                      </a:r>
                    </a:p>
                  </a:txBody>
                  <a:tcPr/>
                </a:tc>
                <a:tc>
                  <a:txBody>
                    <a:bodyPr/>
                    <a:lstStyle/>
                    <a:p>
                      <a:pPr algn="r"/>
                      <a:r>
                        <a:rPr lang="en-US" dirty="0"/>
                        <a:t>$1,880.00</a:t>
                      </a:r>
                    </a:p>
                  </a:txBody>
                  <a:tcPr/>
                </a:tc>
                <a:extLst>
                  <a:ext uri="{0D108BD9-81ED-4DB2-BD59-A6C34878D82A}">
                    <a16:rowId xmlns:a16="http://schemas.microsoft.com/office/drawing/2014/main" val="1915361662"/>
                  </a:ext>
                </a:extLst>
              </a:tr>
              <a:tr h="370840">
                <a:tc>
                  <a:txBody>
                    <a:bodyPr/>
                    <a:lstStyle/>
                    <a:p>
                      <a:r>
                        <a:rPr lang="en-US" dirty="0"/>
                        <a:t>Heather </a:t>
                      </a:r>
                      <a:r>
                        <a:rPr lang="en-US" dirty="0" err="1"/>
                        <a:t>Henchen</a:t>
                      </a:r>
                      <a:endParaRPr lang="en-US" dirty="0"/>
                    </a:p>
                  </a:txBody>
                  <a:tcPr/>
                </a:tc>
                <a:tc>
                  <a:txBody>
                    <a:bodyPr/>
                    <a:lstStyle/>
                    <a:p>
                      <a:r>
                        <a:rPr lang="en-US" dirty="0"/>
                        <a:t>Green Team School Garden</a:t>
                      </a:r>
                    </a:p>
                  </a:txBody>
                  <a:tcPr/>
                </a:tc>
                <a:tc>
                  <a:txBody>
                    <a:bodyPr/>
                    <a:lstStyle/>
                    <a:p>
                      <a:pPr algn="r"/>
                      <a:r>
                        <a:rPr lang="en-US" dirty="0"/>
                        <a:t>578.00</a:t>
                      </a:r>
                    </a:p>
                  </a:txBody>
                  <a:tcPr/>
                </a:tc>
                <a:extLst>
                  <a:ext uri="{0D108BD9-81ED-4DB2-BD59-A6C34878D82A}">
                    <a16:rowId xmlns:a16="http://schemas.microsoft.com/office/drawing/2014/main" val="2272346214"/>
                  </a:ext>
                </a:extLst>
              </a:tr>
              <a:tr h="370840">
                <a:tc>
                  <a:txBody>
                    <a:bodyPr/>
                    <a:lstStyle/>
                    <a:p>
                      <a:r>
                        <a:rPr lang="en-US" dirty="0"/>
                        <a:t>Jolene Santos</a:t>
                      </a:r>
                    </a:p>
                  </a:txBody>
                  <a:tcPr/>
                </a:tc>
                <a:tc>
                  <a:txBody>
                    <a:bodyPr/>
                    <a:lstStyle/>
                    <a:p>
                      <a:r>
                        <a:rPr lang="en-US" dirty="0"/>
                        <a:t>Choir Accompanist</a:t>
                      </a:r>
                    </a:p>
                  </a:txBody>
                  <a:tcPr/>
                </a:tc>
                <a:tc>
                  <a:txBody>
                    <a:bodyPr/>
                    <a:lstStyle/>
                    <a:p>
                      <a:pPr algn="r"/>
                      <a:r>
                        <a:rPr lang="en-US" dirty="0"/>
                        <a:t>450.00</a:t>
                      </a:r>
                    </a:p>
                  </a:txBody>
                  <a:tcPr/>
                </a:tc>
                <a:extLst>
                  <a:ext uri="{0D108BD9-81ED-4DB2-BD59-A6C34878D82A}">
                    <a16:rowId xmlns:a16="http://schemas.microsoft.com/office/drawing/2014/main" val="215683001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Heidi Hong</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Personal Whiteboards and markers, 40 six-inch rulers for graphing</a:t>
                      </a:r>
                    </a:p>
                  </a:txBody>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dirty="0"/>
                        <a:t>71.67</a:t>
                      </a:r>
                    </a:p>
                    <a:p>
                      <a:pPr algn="r"/>
                      <a:endParaRPr lang="en-US" dirty="0"/>
                    </a:p>
                  </a:txBody>
                  <a:tcPr/>
                </a:tc>
                <a:extLst>
                  <a:ext uri="{0D108BD9-81ED-4DB2-BD59-A6C34878D82A}">
                    <a16:rowId xmlns:a16="http://schemas.microsoft.com/office/drawing/2014/main" val="3443098844"/>
                  </a:ext>
                </a:extLst>
              </a:tr>
              <a:tr h="370840">
                <a:tc>
                  <a:txBody>
                    <a:bodyPr/>
                    <a:lstStyle/>
                    <a:p>
                      <a:r>
                        <a:rPr lang="en-US" dirty="0"/>
                        <a:t>Hankey/McGhee</a:t>
                      </a:r>
                    </a:p>
                  </a:txBody>
                  <a:tcPr/>
                </a:tc>
                <a:tc>
                  <a:txBody>
                    <a:bodyPr/>
                    <a:lstStyle/>
                    <a:p>
                      <a:r>
                        <a:rPr lang="en-US" dirty="0"/>
                        <a:t>72 Privacy Partitions for Testing</a:t>
                      </a:r>
                    </a:p>
                  </a:txBody>
                  <a:tcPr/>
                </a:tc>
                <a:tc>
                  <a:txBody>
                    <a:bodyPr/>
                    <a:lstStyle/>
                    <a:p>
                      <a:pPr algn="r"/>
                      <a:r>
                        <a:rPr lang="en-US" dirty="0"/>
                        <a:t>263.45</a:t>
                      </a:r>
                    </a:p>
                  </a:txBody>
                  <a:tcPr/>
                </a:tc>
                <a:extLst>
                  <a:ext uri="{0D108BD9-81ED-4DB2-BD59-A6C34878D82A}">
                    <a16:rowId xmlns:a16="http://schemas.microsoft.com/office/drawing/2014/main" val="77614732"/>
                  </a:ext>
                </a:extLst>
              </a:tr>
              <a:tr h="370840">
                <a:tc>
                  <a:txBody>
                    <a:bodyPr/>
                    <a:lstStyle/>
                    <a:p>
                      <a:endParaRPr lang="en-US" dirty="0"/>
                    </a:p>
                  </a:txBody>
                  <a:tcPr/>
                </a:tc>
                <a:tc>
                  <a:txBody>
                    <a:bodyPr/>
                    <a:lstStyle/>
                    <a:p>
                      <a:endParaRPr lang="en-US"/>
                    </a:p>
                  </a:txBody>
                  <a:tcPr/>
                </a:tc>
                <a:tc>
                  <a:txBody>
                    <a:bodyPr/>
                    <a:lstStyle/>
                    <a:p>
                      <a:pPr algn="r"/>
                      <a:r>
                        <a:rPr lang="en-US" dirty="0"/>
                        <a:t>_________</a:t>
                      </a:r>
                    </a:p>
                  </a:txBody>
                  <a:tcPr/>
                </a:tc>
                <a:extLst>
                  <a:ext uri="{0D108BD9-81ED-4DB2-BD59-A6C34878D82A}">
                    <a16:rowId xmlns:a16="http://schemas.microsoft.com/office/drawing/2014/main" val="543375641"/>
                  </a:ext>
                </a:extLst>
              </a:tr>
              <a:tr h="370840">
                <a:tc>
                  <a:txBody>
                    <a:bodyPr/>
                    <a:lstStyle/>
                    <a:p>
                      <a:r>
                        <a:rPr lang="en-US" dirty="0"/>
                        <a:t>Total Requests</a:t>
                      </a:r>
                    </a:p>
                  </a:txBody>
                  <a:tcPr/>
                </a:tc>
                <a:tc>
                  <a:txBody>
                    <a:bodyPr/>
                    <a:lstStyle/>
                    <a:p>
                      <a:endParaRPr lang="en-US"/>
                    </a:p>
                  </a:txBody>
                  <a:tcPr/>
                </a:tc>
                <a:tc>
                  <a:txBody>
                    <a:bodyPr/>
                    <a:lstStyle/>
                    <a:p>
                      <a:pPr algn="r"/>
                      <a:r>
                        <a:rPr lang="en-US" u="dbl" baseline="0" dirty="0"/>
                        <a:t>$3,243.12</a:t>
                      </a:r>
                    </a:p>
                  </a:txBody>
                  <a:tcPr/>
                </a:tc>
                <a:extLst>
                  <a:ext uri="{0D108BD9-81ED-4DB2-BD59-A6C34878D82A}">
                    <a16:rowId xmlns:a16="http://schemas.microsoft.com/office/drawing/2014/main" val="1469465948"/>
                  </a:ext>
                </a:extLst>
              </a:tr>
            </a:tbl>
          </a:graphicData>
        </a:graphic>
      </p:graphicFrame>
    </p:spTree>
    <p:extLst>
      <p:ext uri="{BB962C8B-B14F-4D97-AF65-F5344CB8AC3E}">
        <p14:creationId xmlns:p14="http://schemas.microsoft.com/office/powerpoint/2010/main" val="3465952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38664"/>
          </a:xfrm>
          <a:prstGeom prst="rect">
            <a:avLst/>
          </a:prstGeom>
          <a:noFill/>
        </p:spPr>
        <p:txBody>
          <a:bodyPr wrap="square" rtlCol="0">
            <a:spAutoFit/>
          </a:bodyPr>
          <a:lstStyle/>
          <a:p>
            <a:r>
              <a:rPr lang="en-US" sz="4200" b="1" dirty="0">
                <a:latin typeface="Garamond"/>
                <a:cs typeface="Garamond"/>
              </a:rPr>
              <a:t>New Business</a:t>
            </a:r>
          </a:p>
        </p:txBody>
      </p:sp>
    </p:spTree>
    <p:extLst>
      <p:ext uri="{BB962C8B-B14F-4D97-AF65-F5344CB8AC3E}">
        <p14:creationId xmlns:p14="http://schemas.microsoft.com/office/powerpoint/2010/main" val="369349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Parent Education</a:t>
            </a:r>
          </a:p>
        </p:txBody>
      </p:sp>
      <p:sp>
        <p:nvSpPr>
          <p:cNvPr id="8" name="TextBox 7"/>
          <p:cNvSpPr txBox="1"/>
          <p:nvPr/>
        </p:nvSpPr>
        <p:spPr>
          <a:xfrm>
            <a:off x="739775" y="1716213"/>
            <a:ext cx="7623390" cy="4339650"/>
          </a:xfrm>
          <a:prstGeom prst="rect">
            <a:avLst/>
          </a:prstGeom>
          <a:noFill/>
        </p:spPr>
        <p:txBody>
          <a:bodyPr wrap="square" rtlCol="0">
            <a:spAutoFit/>
          </a:bodyPr>
          <a:lstStyle/>
          <a:p>
            <a:pPr algn="ctr"/>
            <a:r>
              <a:rPr lang="en-US" sz="3600" dirty="0">
                <a:latin typeface="Garamond" panose="02020404030301010803" pitchFamily="18" charset="0"/>
              </a:rPr>
              <a:t>Middle School Safety &amp; Security </a:t>
            </a:r>
          </a:p>
          <a:p>
            <a:pPr algn="ctr"/>
            <a:endParaRPr lang="en-US" sz="2400" dirty="0">
              <a:latin typeface="Garamond" panose="02020404030301010803" pitchFamily="18" charset="0"/>
            </a:endParaRPr>
          </a:p>
          <a:p>
            <a:pPr algn="ctr"/>
            <a:r>
              <a:rPr lang="en-US" sz="3600" dirty="0">
                <a:latin typeface="Garamond" panose="02020404030301010803" pitchFamily="18" charset="0"/>
              </a:rPr>
              <a:t>Presented by:</a:t>
            </a:r>
          </a:p>
          <a:p>
            <a:pPr algn="ctr"/>
            <a:r>
              <a:rPr lang="en-US" sz="3600" dirty="0">
                <a:latin typeface="Garamond" panose="02020404030301010803" pitchFamily="18" charset="0"/>
              </a:rPr>
              <a:t>David Montalvo</a:t>
            </a:r>
          </a:p>
          <a:p>
            <a:pPr algn="ctr"/>
            <a:r>
              <a:rPr lang="en-US" sz="2400" i="1" dirty="0">
                <a:latin typeface="Garamond" panose="02020404030301010803" pitchFamily="18" charset="0"/>
              </a:rPr>
              <a:t>ISD Director of Safety and Security</a:t>
            </a:r>
            <a:r>
              <a:rPr lang="en-US" sz="3600" dirty="0">
                <a:latin typeface="Garamond" panose="02020404030301010803" pitchFamily="18" charset="0"/>
              </a:rPr>
              <a:t> </a:t>
            </a:r>
          </a:p>
          <a:p>
            <a:pPr algn="ctr"/>
            <a:r>
              <a:rPr lang="en-US" sz="3600" dirty="0">
                <a:latin typeface="Garamond" panose="02020404030301010803" pitchFamily="18" charset="0"/>
              </a:rPr>
              <a:t>and </a:t>
            </a:r>
          </a:p>
          <a:p>
            <a:pPr algn="ctr"/>
            <a:r>
              <a:rPr lang="en-US" sz="3600" dirty="0">
                <a:latin typeface="Garamond" panose="02020404030301010803" pitchFamily="18" charset="0"/>
              </a:rPr>
              <a:t>Deputy Cindy Hale</a:t>
            </a:r>
          </a:p>
          <a:p>
            <a:pPr algn="ctr"/>
            <a:r>
              <a:rPr lang="en-US" sz="2800" i="1" dirty="0">
                <a:latin typeface="Garamond" panose="02020404030301010803" pitchFamily="18" charset="0"/>
              </a:rPr>
              <a:t>PCMS School Resource Officer</a:t>
            </a:r>
            <a:r>
              <a:rPr lang="en-US" sz="3600" dirty="0">
                <a:latin typeface="Garamond" panose="02020404030301010803" pitchFamily="18" charset="0"/>
              </a:rPr>
              <a:t> </a:t>
            </a:r>
          </a:p>
        </p:txBody>
      </p:sp>
    </p:spTree>
    <p:extLst>
      <p:ext uri="{BB962C8B-B14F-4D97-AF65-F5344CB8AC3E}">
        <p14:creationId xmlns:p14="http://schemas.microsoft.com/office/powerpoint/2010/main" val="1898983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2366442"/>
            <a:ext cx="7397688" cy="1569660"/>
          </a:xfrm>
          <a:prstGeom prst="rect">
            <a:avLst/>
          </a:prstGeom>
          <a:noFill/>
        </p:spPr>
        <p:txBody>
          <a:bodyPr wrap="square" rtlCol="0">
            <a:spAutoFit/>
          </a:bodyPr>
          <a:lstStyle/>
          <a:p>
            <a:pPr algn="ctr"/>
            <a:r>
              <a:rPr lang="en-US" sz="4800" dirty="0">
                <a:latin typeface="Garamond"/>
                <a:cs typeface="Garamond"/>
              </a:rPr>
              <a:t>Adjourned.</a:t>
            </a:r>
          </a:p>
          <a:p>
            <a:pPr algn="ctr"/>
            <a:r>
              <a:rPr lang="en-US" sz="4800" dirty="0">
                <a:latin typeface="Garamond"/>
                <a:cs typeface="Garamond"/>
              </a:rPr>
              <a:t>Thank you for coming!</a:t>
            </a:r>
            <a:endParaRPr lang="en-US" sz="3600" dirty="0">
              <a:latin typeface="Garamond"/>
              <a:cs typeface="Garamond"/>
            </a:endParaRPr>
          </a:p>
        </p:txBody>
      </p:sp>
    </p:spTree>
    <p:extLst>
      <p:ext uri="{BB962C8B-B14F-4D97-AF65-F5344CB8AC3E}">
        <p14:creationId xmlns:p14="http://schemas.microsoft.com/office/powerpoint/2010/main" val="180694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9014</TotalTime>
  <Words>1186</Words>
  <Application>Microsoft Macintosh PowerPoint</Application>
  <PresentationFormat>On-screen Show (4:3)</PresentationFormat>
  <Paragraphs>180</Paragraphs>
  <Slides>25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ＭＳ Ｐゴシック</vt:lpstr>
      <vt:lpstr>Arial</vt:lpstr>
      <vt:lpstr>Calibri</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Alisa George</dc:creator>
  <cp:lastModifiedBy>Alisa George</cp:lastModifiedBy>
  <cp:revision>135</cp:revision>
  <dcterms:created xsi:type="dcterms:W3CDTF">2017-11-14T06:40:06Z</dcterms:created>
  <dcterms:modified xsi:type="dcterms:W3CDTF">2019-03-28T00:11:33Z</dcterms:modified>
</cp:coreProperties>
</file>